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7" r:id="rId2"/>
    <p:sldId id="312" r:id="rId3"/>
    <p:sldId id="398" r:id="rId4"/>
    <p:sldId id="399" r:id="rId5"/>
    <p:sldId id="400" r:id="rId6"/>
    <p:sldId id="401" r:id="rId7"/>
    <p:sldId id="402" r:id="rId8"/>
    <p:sldId id="403" r:id="rId9"/>
    <p:sldId id="404" r:id="rId10"/>
    <p:sldId id="405" r:id="rId11"/>
    <p:sldId id="406" r:id="rId12"/>
    <p:sldId id="262" r:id="rId13"/>
    <p:sldId id="263" r:id="rId14"/>
    <p:sldId id="264" r:id="rId15"/>
    <p:sldId id="265" r:id="rId16"/>
    <p:sldId id="266" r:id="rId17"/>
    <p:sldId id="267" r:id="rId18"/>
    <p:sldId id="268"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313" r:id="rId34"/>
    <p:sldId id="314" r:id="rId35"/>
    <p:sldId id="315" r:id="rId36"/>
    <p:sldId id="317" r:id="rId37"/>
    <p:sldId id="318" r:id="rId38"/>
    <p:sldId id="319" r:id="rId39"/>
    <p:sldId id="320" r:id="rId40"/>
    <p:sldId id="321" r:id="rId41"/>
    <p:sldId id="323" r:id="rId42"/>
    <p:sldId id="324" r:id="rId43"/>
    <p:sldId id="325" r:id="rId44"/>
    <p:sldId id="326" r:id="rId45"/>
    <p:sldId id="327" r:id="rId46"/>
    <p:sldId id="285" r:id="rId47"/>
    <p:sldId id="286" r:id="rId48"/>
    <p:sldId id="328" r:id="rId49"/>
    <p:sldId id="329" r:id="rId50"/>
    <p:sldId id="330" r:id="rId51"/>
    <p:sldId id="331" r:id="rId52"/>
    <p:sldId id="332" r:id="rId53"/>
    <p:sldId id="334" r:id="rId54"/>
    <p:sldId id="335" r:id="rId55"/>
    <p:sldId id="336" r:id="rId56"/>
    <p:sldId id="337" r:id="rId57"/>
    <p:sldId id="288" r:id="rId58"/>
    <p:sldId id="289" r:id="rId59"/>
    <p:sldId id="348" r:id="rId60"/>
    <p:sldId id="349" r:id="rId61"/>
    <p:sldId id="393" r:id="rId62"/>
    <p:sldId id="338" r:id="rId63"/>
    <p:sldId id="351" r:id="rId64"/>
    <p:sldId id="352" r:id="rId65"/>
    <p:sldId id="353" r:id="rId66"/>
    <p:sldId id="354" r:id="rId67"/>
    <p:sldId id="355" r:id="rId68"/>
    <p:sldId id="356" r:id="rId69"/>
    <p:sldId id="357" r:id="rId70"/>
    <p:sldId id="291" r:id="rId71"/>
    <p:sldId id="292" r:id="rId72"/>
    <p:sldId id="293" r:id="rId73"/>
    <p:sldId id="294" r:id="rId74"/>
    <p:sldId id="295" r:id="rId75"/>
    <p:sldId id="296" r:id="rId76"/>
    <p:sldId id="297" r:id="rId77"/>
    <p:sldId id="298" r:id="rId78"/>
    <p:sldId id="299" r:id="rId79"/>
    <p:sldId id="300" r:id="rId80"/>
    <p:sldId id="305" r:id="rId81"/>
    <p:sldId id="306" r:id="rId82"/>
    <p:sldId id="407" r:id="rId83"/>
    <p:sldId id="408" r:id="rId84"/>
    <p:sldId id="409" r:id="rId85"/>
    <p:sldId id="410" r:id="rId86"/>
    <p:sldId id="307" r:id="rId87"/>
    <p:sldId id="308" r:id="rId88"/>
    <p:sldId id="309" r:id="rId89"/>
    <p:sldId id="358" r:id="rId90"/>
    <p:sldId id="394" r:id="rId91"/>
    <p:sldId id="395" r:id="rId92"/>
    <p:sldId id="361" r:id="rId93"/>
    <p:sldId id="362" r:id="rId94"/>
    <p:sldId id="363" r:id="rId95"/>
    <p:sldId id="364" r:id="rId96"/>
    <p:sldId id="365" r:id="rId97"/>
    <p:sldId id="366" r:id="rId98"/>
    <p:sldId id="311" r:id="rId99"/>
    <p:sldId id="368" r:id="rId100"/>
    <p:sldId id="367" r:id="rId101"/>
    <p:sldId id="369" r:id="rId102"/>
    <p:sldId id="371" r:id="rId103"/>
    <p:sldId id="396" r:id="rId104"/>
    <p:sldId id="372" r:id="rId105"/>
    <p:sldId id="373" r:id="rId106"/>
    <p:sldId id="374" r:id="rId107"/>
    <p:sldId id="375" r:id="rId108"/>
    <p:sldId id="376" r:id="rId109"/>
    <p:sldId id="377" r:id="rId110"/>
    <p:sldId id="397"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D729E-209D-460C-93BE-9C4F399908E6}" type="datetimeFigureOut">
              <a:rPr lang="en-US" smtClean="0"/>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DD069-EA5E-47FD-AFFF-BC5FACEDF482}" type="slidenum">
              <a:rPr lang="en-US" smtClean="0"/>
              <a:t>‹#›</a:t>
            </a:fld>
            <a:endParaRPr lang="en-US"/>
          </a:p>
        </p:txBody>
      </p:sp>
    </p:spTree>
    <p:extLst>
      <p:ext uri="{BB962C8B-B14F-4D97-AF65-F5344CB8AC3E}">
        <p14:creationId xmlns:p14="http://schemas.microsoft.com/office/powerpoint/2010/main" val="86955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F206B3-C1F4-48ED-854D-3E17B791C5DC}"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206B3-C1F4-48ED-854D-3E17B791C5DC}"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F206B3-C1F4-48ED-854D-3E17B791C5DC}"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206B3-C1F4-48ED-854D-3E17B791C5DC}"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F206B3-C1F4-48ED-854D-3E17B791C5DC}"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F59D-4145-48F0-A3F2-75606F21149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F206B3-C1F4-48ED-854D-3E17B791C5DC}" type="datetimeFigureOut">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F206B3-C1F4-48ED-854D-3E17B791C5DC}" type="datetimeFigureOut">
              <a:rPr lang="en-US" smtClean="0"/>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2F59D-4145-48F0-A3F2-75606F21149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206B3-C1F4-48ED-854D-3E17B791C5DC}" type="datetimeFigureOut">
              <a:rPr lang="en-US" smtClean="0"/>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206B3-C1F4-48ED-854D-3E17B791C5DC}" type="datetimeFigureOut">
              <a:rPr lang="en-US" smtClean="0"/>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206B3-C1F4-48ED-854D-3E17B791C5DC}" type="datetimeFigureOut">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F59D-4145-48F0-A3F2-75606F21149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206B3-C1F4-48ED-854D-3E17B791C5DC}" type="datetimeFigureOut">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F59D-4145-48F0-A3F2-75606F2114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F206B3-C1F4-48ED-854D-3E17B791C5DC}" type="datetimeFigureOut">
              <a:rPr lang="en-US" smtClean="0"/>
              <a:t>9/25/2013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402F59D-4145-48F0-A3F2-75606F2114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mailto:otso@dps.state.oh.us" TargetMode="External"/><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ohiohighwaysafetyoffice.ohio.gov/FFY2013_Pre-ActivityForm.pdf"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mailto:otso@dps.state.oh.us" TargetMode="Externa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tatepatrol.ohio.gov/Counties.s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otso@dps.state.oh.us"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tepatrol.ohio.gov/Counties.stm" TargetMode="External"/><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Ohio Traffic Safety office</a:t>
            </a:r>
            <a:endParaRPr lang="en-US" dirty="0"/>
          </a:p>
        </p:txBody>
      </p:sp>
      <p:sp>
        <p:nvSpPr>
          <p:cNvPr id="3" name="Subtitle 2"/>
          <p:cNvSpPr>
            <a:spLocks noGrp="1"/>
          </p:cNvSpPr>
          <p:nvPr>
            <p:ph type="subTitle" idx="1"/>
          </p:nvPr>
        </p:nvSpPr>
        <p:spPr/>
        <p:txBody>
          <a:bodyPr/>
          <a:lstStyle/>
          <a:p>
            <a:r>
              <a:rPr lang="en-US" dirty="0" smtClean="0"/>
              <a:t>FFY 2014 High Visibility Enforcement Overtime Grant Pre-Activity Presentation</a:t>
            </a:r>
            <a:endParaRPr lang="en-US" dirty="0"/>
          </a:p>
        </p:txBody>
      </p:sp>
    </p:spTree>
    <p:extLst>
      <p:ext uri="{BB962C8B-B14F-4D97-AF65-F5344CB8AC3E}">
        <p14:creationId xmlns:p14="http://schemas.microsoft.com/office/powerpoint/2010/main" val="2482522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Wilmington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028" y="990600"/>
            <a:ext cx="4760972" cy="4800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95292188"/>
              </p:ext>
            </p:extLst>
          </p:nvPr>
        </p:nvGraphicFramePr>
        <p:xfrm>
          <a:off x="381000" y="4419600"/>
          <a:ext cx="5226050" cy="2279650"/>
        </p:xfrm>
        <a:graphic>
          <a:graphicData uri="http://schemas.openxmlformats.org/drawingml/2006/table">
            <a:tbl>
              <a:tblPr firstRow="1" firstCol="1" bandRow="1">
                <a:tableStyleId>{5C22544A-7EE6-4342-B048-85BDC9FD1C3A}</a:tableStyleId>
              </a:tblPr>
              <a:tblGrid>
                <a:gridCol w="914400"/>
                <a:gridCol w="1657350"/>
                <a:gridCol w="1282700"/>
                <a:gridCol w="1371600"/>
              </a:tblGrid>
              <a:tr h="222250">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Adams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Georgetown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Brown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Georgetown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Butler</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Hamilton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Clermont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Batavia</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Clinton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Fayette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Hamilton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Cincinnati</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Highland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Wilmington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Warren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Lebanon</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152400" y="1981200"/>
            <a:ext cx="4191000" cy="1477328"/>
          </a:xfrm>
          <a:prstGeom prst="rect">
            <a:avLst/>
          </a:prstGeom>
        </p:spPr>
        <p:txBody>
          <a:bodyPr wrap="square">
            <a:spAutoFit/>
          </a:bodyPr>
          <a:lstStyle/>
          <a:p>
            <a:r>
              <a:rPr lang="en-US" b="1" dirty="0"/>
              <a:t>Contact Information:</a:t>
            </a:r>
            <a:endParaRPr lang="en-US" dirty="0"/>
          </a:p>
          <a:p>
            <a:r>
              <a:rPr lang="en-US" b="1" dirty="0"/>
              <a:t>OTSO:</a:t>
            </a:r>
            <a:r>
              <a:rPr lang="en-US" dirty="0"/>
              <a:t>  614/466-3250</a:t>
            </a:r>
          </a:p>
          <a:p>
            <a:r>
              <a:rPr lang="en-US" b="1" dirty="0" smtClean="0"/>
              <a:t>Chris Robertson:  </a:t>
            </a:r>
            <a:r>
              <a:rPr lang="en-US" dirty="0" smtClean="0"/>
              <a:t>513/518-8548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28612088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a:t>
            </a:r>
            <a:endParaRPr lang="en-US" dirty="0"/>
          </a:p>
        </p:txBody>
      </p:sp>
      <p:sp>
        <p:nvSpPr>
          <p:cNvPr id="3" name="Content Placeholder 2"/>
          <p:cNvSpPr>
            <a:spLocks noGrp="1"/>
          </p:cNvSpPr>
          <p:nvPr>
            <p:ph idx="1"/>
          </p:nvPr>
        </p:nvSpPr>
        <p:spPr>
          <a:xfrm>
            <a:off x="76200" y="1600200"/>
            <a:ext cx="3505200" cy="4876800"/>
          </a:xfrm>
        </p:spPr>
        <p:txBody>
          <a:bodyPr>
            <a:normAutofit fontScale="85000" lnSpcReduction="10000"/>
          </a:bodyPr>
          <a:lstStyle/>
          <a:p>
            <a:pPr marL="0" indent="0">
              <a:buNone/>
            </a:pPr>
            <a:r>
              <a:rPr lang="en-US" dirty="0" smtClean="0"/>
              <a:t>The Budget Overview Page has the Justification.  All changes you are making to the grant need to be listed in this box.  Ex:  Moved 20 hours from Christmas to St. Patrick’s Day.  Moved 10 hours from November Non-Blitz to February Non-Blitz.</a:t>
            </a:r>
          </a:p>
          <a:p>
            <a:pPr marL="0" indent="0">
              <a:buNone/>
            </a:pPr>
            <a:endParaRPr lang="en-US" dirty="0"/>
          </a:p>
          <a:p>
            <a:pPr marL="0" indent="0">
              <a:buNone/>
            </a:pPr>
            <a:r>
              <a:rPr lang="en-US" dirty="0" smtClean="0"/>
              <a:t>If you need to wait until you have made your changes to fill this in, make sure you return to this page when you enter the justification.  (It is the only time the “Save” button will appear).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219200"/>
            <a:ext cx="5133660" cy="5562600"/>
          </a:xfrm>
          <a:prstGeom prst="rect">
            <a:avLst/>
          </a:prstGeom>
        </p:spPr>
      </p:pic>
      <p:cxnSp>
        <p:nvCxnSpPr>
          <p:cNvPr id="6" name="Straight Arrow Connector 5"/>
          <p:cNvCxnSpPr/>
          <p:nvPr/>
        </p:nvCxnSpPr>
        <p:spPr>
          <a:xfrm>
            <a:off x="2971800" y="2895600"/>
            <a:ext cx="14478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191000" y="34290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679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Page Revisions</a:t>
            </a:r>
            <a:endParaRPr lang="en-US" dirty="0"/>
          </a:p>
        </p:txBody>
      </p:sp>
      <p:sp>
        <p:nvSpPr>
          <p:cNvPr id="3" name="Content Placeholder 2"/>
          <p:cNvSpPr>
            <a:spLocks noGrp="1"/>
          </p:cNvSpPr>
          <p:nvPr>
            <p:ph idx="1"/>
          </p:nvPr>
        </p:nvSpPr>
        <p:spPr>
          <a:xfrm>
            <a:off x="152400" y="1600200"/>
            <a:ext cx="3886200" cy="4876800"/>
          </a:xfrm>
        </p:spPr>
        <p:txBody>
          <a:bodyPr/>
          <a:lstStyle/>
          <a:p>
            <a:pPr marL="0" indent="0">
              <a:buNone/>
            </a:pPr>
            <a:r>
              <a:rPr lang="en-US" dirty="0" smtClean="0"/>
              <a:t>To make changes to any Narrative Page (FSRS Funding Information, County Information, Goals, Work Plans, Labor Cost Budget Worksheet), click “Narrative Pages” tab.</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868" y="1371600"/>
            <a:ext cx="4922688" cy="5334000"/>
          </a:xfrm>
          <a:prstGeom prst="rect">
            <a:avLst/>
          </a:prstGeom>
        </p:spPr>
      </p:pic>
      <p:sp>
        <p:nvSpPr>
          <p:cNvPr id="5" name="Oval 4"/>
          <p:cNvSpPr/>
          <p:nvPr/>
        </p:nvSpPr>
        <p:spPr>
          <a:xfrm>
            <a:off x="4419600" y="38862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7536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1095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87738" y="1447800"/>
            <a:ext cx="5538787" cy="5334000"/>
          </a:xfrm>
        </p:spPr>
      </p:pic>
      <p:sp>
        <p:nvSpPr>
          <p:cNvPr id="5" name="TextBox 4"/>
          <p:cNvSpPr txBox="1"/>
          <p:nvPr/>
        </p:nvSpPr>
        <p:spPr>
          <a:xfrm>
            <a:off x="76200" y="1447800"/>
            <a:ext cx="3276600" cy="397033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Select the page you want to revise in the drop down and click “go”.</a:t>
            </a:r>
          </a:p>
          <a:p>
            <a:pPr marL="342900" indent="-342900" fontAlgn="auto">
              <a:spcBef>
                <a:spcPts val="0"/>
              </a:spcBef>
              <a:spcAft>
                <a:spcPts val="0"/>
              </a:spcAft>
              <a:buFontTx/>
              <a:buAutoNum type="arabicPeriod"/>
              <a:defRPr/>
            </a:pPr>
            <a:endParaRPr lang="en-US" dirty="0">
              <a:latin typeface="+mn-lt"/>
            </a:endParaRPr>
          </a:p>
          <a:p>
            <a:pPr fontAlgn="auto">
              <a:spcBef>
                <a:spcPts val="0"/>
              </a:spcBef>
              <a:spcAft>
                <a:spcPts val="0"/>
              </a:spcAft>
              <a:defRPr/>
            </a:pPr>
            <a:r>
              <a:rPr lang="en-US" dirty="0">
                <a:latin typeface="+mn-lt"/>
              </a:rPr>
              <a:t>Once it pulls up the information from the grant, you will see the information in two boxes.  The bottom box is what was in the grant previously.</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startAt="2"/>
              <a:defRPr/>
            </a:pPr>
            <a:r>
              <a:rPr lang="en-US" dirty="0">
                <a:latin typeface="+mn-lt"/>
              </a:rPr>
              <a:t>Make changes in the top box.</a:t>
            </a:r>
          </a:p>
          <a:p>
            <a:pPr marL="342900" indent="-342900" fontAlgn="auto">
              <a:spcBef>
                <a:spcPts val="0"/>
              </a:spcBef>
              <a:spcAft>
                <a:spcPts val="0"/>
              </a:spcAft>
              <a:buFontTx/>
              <a:buAutoNum type="arabicPeriod" startAt="2"/>
              <a:defRPr/>
            </a:pPr>
            <a:r>
              <a:rPr lang="en-US" dirty="0">
                <a:latin typeface="+mn-lt"/>
              </a:rPr>
              <a:t>Click “Save”.</a:t>
            </a:r>
          </a:p>
        </p:txBody>
      </p:sp>
      <p:sp>
        <p:nvSpPr>
          <p:cNvPr id="6" name="Oval 5"/>
          <p:cNvSpPr/>
          <p:nvPr/>
        </p:nvSpPr>
        <p:spPr>
          <a:xfrm>
            <a:off x="4267200" y="1828800"/>
            <a:ext cx="3810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162800" y="2057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575" name="TextBox 7"/>
          <p:cNvSpPr txBox="1">
            <a:spLocks noChangeArrowheads="1"/>
          </p:cNvSpPr>
          <p:nvPr/>
        </p:nvSpPr>
        <p:spPr bwMode="auto">
          <a:xfrm>
            <a:off x="4000500" y="175895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9576" name="TextBox 8"/>
          <p:cNvSpPr txBox="1">
            <a:spLocks noChangeArrowheads="1"/>
          </p:cNvSpPr>
          <p:nvPr/>
        </p:nvSpPr>
        <p:spPr bwMode="auto">
          <a:xfrm>
            <a:off x="7615238" y="271303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09577" name="TextBox 9"/>
          <p:cNvSpPr txBox="1">
            <a:spLocks noChangeArrowheads="1"/>
          </p:cNvSpPr>
          <p:nvPr/>
        </p:nvSpPr>
        <p:spPr bwMode="auto">
          <a:xfrm>
            <a:off x="7162800" y="2286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extLst>
      <p:ext uri="{BB962C8B-B14F-4D97-AF65-F5344CB8AC3E}">
        <p14:creationId xmlns:p14="http://schemas.microsoft.com/office/powerpoint/2010/main" val="168534780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1105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31913"/>
            <a:ext cx="4954588" cy="5449887"/>
          </a:xfrm>
        </p:spPr>
      </p:pic>
      <p:sp>
        <p:nvSpPr>
          <p:cNvPr id="110596" name="TextBox 6"/>
          <p:cNvSpPr txBox="1">
            <a:spLocks noChangeArrowheads="1"/>
          </p:cNvSpPr>
          <p:nvPr/>
        </p:nvSpPr>
        <p:spPr bwMode="auto">
          <a:xfrm>
            <a:off x="152400" y="1371600"/>
            <a:ext cx="388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select another Narrative Page, choose the name and click “go”.</a:t>
            </a:r>
          </a:p>
          <a:p>
            <a:pPr eaLnBrk="1" hangingPunct="1">
              <a:buFontTx/>
              <a:buAutoNum type="arabicPeriod"/>
            </a:pPr>
            <a:r>
              <a:rPr lang="en-US"/>
              <a:t>If that page has multiple  pages, select the one from the drop down and click “go” or click “next” to scroll through.</a:t>
            </a:r>
          </a:p>
          <a:p>
            <a:pPr eaLnBrk="1" hangingPunct="1">
              <a:buFontTx/>
              <a:buAutoNum type="arabicPeriod"/>
            </a:pPr>
            <a:r>
              <a:rPr lang="en-US"/>
              <a:t>Again, make changes in the top box.</a:t>
            </a:r>
          </a:p>
          <a:p>
            <a:pPr eaLnBrk="1" hangingPunct="1">
              <a:buFontTx/>
              <a:buAutoNum type="arabicPeriod"/>
            </a:pPr>
            <a:r>
              <a:rPr lang="en-US"/>
              <a:t>Click “Save”.</a:t>
            </a:r>
          </a:p>
          <a:p>
            <a:pPr eaLnBrk="1" hangingPunct="1">
              <a:buFontTx/>
              <a:buAutoNum type="arabicPeriod"/>
            </a:pPr>
            <a:r>
              <a:rPr lang="en-US"/>
              <a:t>If you need to add a new page, click “add”.</a:t>
            </a:r>
          </a:p>
        </p:txBody>
      </p:sp>
      <p:sp>
        <p:nvSpPr>
          <p:cNvPr id="8" name="Oval 7"/>
          <p:cNvSpPr/>
          <p:nvPr/>
        </p:nvSpPr>
        <p:spPr>
          <a:xfrm>
            <a:off x="4876800" y="1752600"/>
            <a:ext cx="3505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562600" y="1600200"/>
            <a:ext cx="2133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599" name="TextBox 9"/>
          <p:cNvSpPr txBox="1">
            <a:spLocks noChangeArrowheads="1"/>
          </p:cNvSpPr>
          <p:nvPr/>
        </p:nvSpPr>
        <p:spPr bwMode="auto">
          <a:xfrm>
            <a:off x="8377238" y="168275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10600" name="TextBox 10"/>
          <p:cNvSpPr txBox="1">
            <a:spLocks noChangeArrowheads="1"/>
          </p:cNvSpPr>
          <p:nvPr/>
        </p:nvSpPr>
        <p:spPr bwMode="auto">
          <a:xfrm>
            <a:off x="7772400" y="149225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10601" name="TextBox 11"/>
          <p:cNvSpPr txBox="1">
            <a:spLocks noChangeArrowheads="1"/>
          </p:cNvSpPr>
          <p:nvPr/>
        </p:nvSpPr>
        <p:spPr bwMode="auto">
          <a:xfrm>
            <a:off x="8229600" y="2743200"/>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3" name="Oval 12"/>
          <p:cNvSpPr/>
          <p:nvPr/>
        </p:nvSpPr>
        <p:spPr>
          <a:xfrm>
            <a:off x="6794500" y="4114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400800" y="4114800"/>
            <a:ext cx="3937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04" name="TextBox 14"/>
          <p:cNvSpPr txBox="1">
            <a:spLocks noChangeArrowheads="1"/>
          </p:cNvSpPr>
          <p:nvPr/>
        </p:nvSpPr>
        <p:spPr bwMode="auto">
          <a:xfrm>
            <a:off x="7086600" y="3810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10605" name="TextBox 15"/>
          <p:cNvSpPr txBox="1">
            <a:spLocks noChangeArrowheads="1"/>
          </p:cNvSpPr>
          <p:nvPr/>
        </p:nvSpPr>
        <p:spPr bwMode="auto">
          <a:xfrm>
            <a:off x="6318250" y="38100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Tree>
    <p:extLst>
      <p:ext uri="{BB962C8B-B14F-4D97-AF65-F5344CB8AC3E}">
        <p14:creationId xmlns:p14="http://schemas.microsoft.com/office/powerpoint/2010/main" val="2020623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Narrative Page Revisions</a:t>
            </a:r>
            <a:endParaRPr lang="en-US" dirty="0"/>
          </a:p>
        </p:txBody>
      </p:sp>
      <p:pic>
        <p:nvPicPr>
          <p:cNvPr id="1116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5325" y="1447800"/>
            <a:ext cx="5886450" cy="4800600"/>
          </a:xfrm>
        </p:spPr>
      </p:pic>
      <p:sp>
        <p:nvSpPr>
          <p:cNvPr id="111620" name="TextBox 4"/>
          <p:cNvSpPr txBox="1">
            <a:spLocks noChangeArrowheads="1"/>
          </p:cNvSpPr>
          <p:nvPr/>
        </p:nvSpPr>
        <p:spPr bwMode="auto">
          <a:xfrm>
            <a:off x="152400" y="1524000"/>
            <a:ext cx="2971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After you click “Add”, a blank form will come up.  Complete and click “Save” just like on the proposal.</a:t>
            </a:r>
          </a:p>
          <a:p>
            <a:pPr eaLnBrk="1" hangingPunct="1"/>
            <a:endParaRPr lang="en-US"/>
          </a:p>
          <a:p>
            <a:pPr eaLnBrk="1" hangingPunct="1"/>
            <a:r>
              <a:rPr lang="en-US"/>
              <a:t>Note:  There will not be a bottom box for new pages, there was no previous page to compare it to.</a:t>
            </a:r>
          </a:p>
        </p:txBody>
      </p:sp>
      <p:sp>
        <p:nvSpPr>
          <p:cNvPr id="6" name="Oval 5"/>
          <p:cNvSpPr/>
          <p:nvPr/>
        </p:nvSpPr>
        <p:spPr>
          <a:xfrm>
            <a:off x="6400800" y="2438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1138099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Page Revisions</a:t>
            </a:r>
            <a:endParaRPr lang="en-US" dirty="0"/>
          </a:p>
        </p:txBody>
      </p:sp>
      <p:sp>
        <p:nvSpPr>
          <p:cNvPr id="3" name="Content Placeholder 2"/>
          <p:cNvSpPr>
            <a:spLocks noGrp="1"/>
          </p:cNvSpPr>
          <p:nvPr>
            <p:ph idx="1"/>
          </p:nvPr>
        </p:nvSpPr>
        <p:spPr>
          <a:xfrm>
            <a:off x="152400" y="1600200"/>
            <a:ext cx="3352800" cy="4876800"/>
          </a:xfrm>
        </p:spPr>
        <p:txBody>
          <a:bodyPr/>
          <a:lstStyle/>
          <a:p>
            <a:pPr marL="0" indent="0">
              <a:buNone/>
            </a:pPr>
            <a:r>
              <a:rPr lang="en-US" sz="2000" dirty="0" smtClean="0"/>
              <a:t>If you have made changes to any work plan pages, you will need to re-save the Labor Cost Budget Worksheet.</a:t>
            </a:r>
          </a:p>
          <a:p>
            <a:pPr marL="0" indent="0">
              <a:buNone/>
            </a:pPr>
            <a:endParaRPr lang="en-US" sz="2000" dirty="0"/>
          </a:p>
          <a:p>
            <a:pPr marL="457200" indent="-457200">
              <a:buFont typeface="+mj-lt"/>
              <a:buAutoNum type="arabicPeriod"/>
            </a:pPr>
            <a:r>
              <a:rPr lang="en-US" sz="2000" dirty="0" smtClean="0"/>
              <a:t>Select Direct Labor Worksheet in the drop down, click “go”.</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371600"/>
            <a:ext cx="5412651" cy="5334000"/>
          </a:xfrm>
          <a:prstGeom prst="rect">
            <a:avLst/>
          </a:prstGeom>
        </p:spPr>
      </p:pic>
      <p:sp>
        <p:nvSpPr>
          <p:cNvPr id="5" name="Oval 4"/>
          <p:cNvSpPr/>
          <p:nvPr/>
        </p:nvSpPr>
        <p:spPr>
          <a:xfrm>
            <a:off x="5867400" y="1828800"/>
            <a:ext cx="2362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229600" y="1828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58200" y="17526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41802103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Page Revisions</a:t>
            </a:r>
            <a:endParaRPr lang="en-US" dirty="0"/>
          </a:p>
        </p:txBody>
      </p:sp>
      <p:sp>
        <p:nvSpPr>
          <p:cNvPr id="3" name="Content Placeholder 2"/>
          <p:cNvSpPr>
            <a:spLocks noGrp="1"/>
          </p:cNvSpPr>
          <p:nvPr>
            <p:ph idx="1"/>
          </p:nvPr>
        </p:nvSpPr>
        <p:spPr>
          <a:xfrm>
            <a:off x="228600" y="1600200"/>
            <a:ext cx="3886200" cy="4876800"/>
          </a:xfrm>
        </p:spPr>
        <p:txBody>
          <a:bodyPr>
            <a:normAutofit/>
          </a:bodyPr>
          <a:lstStyle/>
          <a:p>
            <a:pPr marL="457200" indent="-457200">
              <a:buFont typeface="+mj-lt"/>
              <a:buAutoNum type="arabicPeriod"/>
            </a:pPr>
            <a:r>
              <a:rPr lang="en-US" sz="2000" dirty="0" smtClean="0"/>
              <a:t>Once the page refreshes, click “Save”.</a:t>
            </a:r>
          </a:p>
          <a:p>
            <a:pPr marL="457200" indent="-457200">
              <a:buFont typeface="+mj-lt"/>
              <a:buAutoNum type="arabicPeriod"/>
            </a:pPr>
            <a:r>
              <a:rPr lang="en-US" sz="2000" dirty="0" smtClean="0"/>
              <a:t>If you have completed the Justification box, click “Submit Revisions”.</a:t>
            </a:r>
          </a:p>
          <a:p>
            <a:pPr marL="457200" indent="-457200">
              <a:buFont typeface="+mj-lt"/>
              <a:buAutoNum type="arabicPeriod"/>
            </a:pPr>
            <a:r>
              <a:rPr lang="en-US" sz="2000" dirty="0" smtClean="0"/>
              <a:t>If you need to complete the Justification box, click the “Budget” tab.</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47800"/>
            <a:ext cx="4728871" cy="5257800"/>
          </a:xfrm>
          <a:prstGeom prst="rect">
            <a:avLst/>
          </a:prstGeom>
        </p:spPr>
      </p:pic>
      <p:sp>
        <p:nvSpPr>
          <p:cNvPr id="7" name="Oval 6"/>
          <p:cNvSpPr/>
          <p:nvPr/>
        </p:nvSpPr>
        <p:spPr>
          <a:xfrm>
            <a:off x="7543800" y="50292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27432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0" y="4495800"/>
            <a:ext cx="457200" cy="2234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0" y="51816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1" name="TextBox 10"/>
          <p:cNvSpPr txBox="1"/>
          <p:nvPr/>
        </p:nvSpPr>
        <p:spPr>
          <a:xfrm>
            <a:off x="6858000" y="25146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2" name="TextBox 11"/>
          <p:cNvSpPr txBox="1"/>
          <p:nvPr/>
        </p:nvSpPr>
        <p:spPr>
          <a:xfrm>
            <a:off x="5791200" y="4419600"/>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293479819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a:t>
            </a:r>
            <a:endParaRPr lang="en-US" dirty="0"/>
          </a:p>
        </p:txBody>
      </p:sp>
      <p:sp>
        <p:nvSpPr>
          <p:cNvPr id="3" name="Content Placeholder 2"/>
          <p:cNvSpPr>
            <a:spLocks noGrp="1"/>
          </p:cNvSpPr>
          <p:nvPr>
            <p:ph idx="1"/>
          </p:nvPr>
        </p:nvSpPr>
        <p:spPr>
          <a:xfrm>
            <a:off x="152400" y="1600200"/>
            <a:ext cx="3886200" cy="4876800"/>
          </a:xfrm>
        </p:spPr>
        <p:txBody>
          <a:bodyPr>
            <a:normAutofit/>
          </a:bodyPr>
          <a:lstStyle/>
          <a:p>
            <a:pPr marL="457200" indent="-457200">
              <a:buFont typeface="+mj-lt"/>
              <a:buAutoNum type="arabicPeriod"/>
            </a:pPr>
            <a:r>
              <a:rPr lang="en-US" sz="1800" dirty="0" smtClean="0"/>
              <a:t>Complete the Justification Box.</a:t>
            </a:r>
          </a:p>
          <a:p>
            <a:pPr marL="457200" indent="-457200">
              <a:buFont typeface="+mj-lt"/>
              <a:buAutoNum type="arabicPeriod"/>
            </a:pPr>
            <a:r>
              <a:rPr lang="en-US" sz="1800" dirty="0" smtClean="0"/>
              <a:t>Click “Save”.</a:t>
            </a:r>
          </a:p>
          <a:p>
            <a:pPr marL="457200" indent="-457200">
              <a:buFont typeface="+mj-lt"/>
              <a:buAutoNum type="arabicPeriod"/>
            </a:pPr>
            <a:r>
              <a:rPr lang="en-US" sz="1800" dirty="0"/>
              <a:t>Compare the Budget Overview to the Previous Budget Overview to ensure that the budget has not increased (unless you have prior approval to increase your budget) or decreased (unless you wish to decrease the budget</a:t>
            </a:r>
            <a:r>
              <a:rPr lang="en-US" sz="1800" dirty="0" smtClean="0"/>
              <a:t>).</a:t>
            </a:r>
          </a:p>
          <a:p>
            <a:pPr marL="457200" indent="-457200">
              <a:buFont typeface="+mj-lt"/>
              <a:buAutoNum type="arabicPeriod"/>
            </a:pPr>
            <a:r>
              <a:rPr lang="en-US" sz="1800" dirty="0" smtClean="0"/>
              <a:t>Click “Check for Errors” to see if there are any system errors to fix prior to submitting.</a:t>
            </a:r>
          </a:p>
          <a:p>
            <a:pPr marL="457200" indent="-457200">
              <a:buFont typeface="+mj-lt"/>
              <a:buAutoNum type="arabicPeriod"/>
            </a:pPr>
            <a:r>
              <a:rPr lang="en-US" sz="1800" dirty="0" smtClean="0"/>
              <a:t>Click “Submit Revisions”.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422243"/>
            <a:ext cx="4993385" cy="5410604"/>
          </a:xfrm>
          <a:prstGeom prst="rect">
            <a:avLst/>
          </a:prstGeom>
        </p:spPr>
      </p:pic>
      <p:sp>
        <p:nvSpPr>
          <p:cNvPr id="5" name="Oval 4"/>
          <p:cNvSpPr/>
          <p:nvPr/>
        </p:nvSpPr>
        <p:spPr>
          <a:xfrm>
            <a:off x="4419600" y="2895600"/>
            <a:ext cx="2819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43400" y="3581400"/>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00800" y="19812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24800" y="1981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62600" y="29718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4953000" y="3581400"/>
            <a:ext cx="31290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7696200" y="4996934"/>
            <a:ext cx="4572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cxnSp>
        <p:nvCxnSpPr>
          <p:cNvPr id="13" name="Straight Arrow Connector 12"/>
          <p:cNvCxnSpPr/>
          <p:nvPr/>
        </p:nvCxnSpPr>
        <p:spPr>
          <a:xfrm>
            <a:off x="8077200" y="5181600"/>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1752600"/>
            <a:ext cx="3048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15" name="TextBox 14"/>
          <p:cNvSpPr txBox="1"/>
          <p:nvPr/>
        </p:nvSpPr>
        <p:spPr>
          <a:xfrm>
            <a:off x="8458200" y="1726168"/>
            <a:ext cx="3048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17888767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Revisions</a:t>
            </a:r>
            <a:endParaRPr lang="en-US" dirty="0"/>
          </a:p>
        </p:txBody>
      </p:sp>
      <p:sp>
        <p:nvSpPr>
          <p:cNvPr id="3" name="Content Placeholder 2"/>
          <p:cNvSpPr>
            <a:spLocks noGrp="1"/>
          </p:cNvSpPr>
          <p:nvPr>
            <p:ph idx="1"/>
          </p:nvPr>
        </p:nvSpPr>
        <p:spPr>
          <a:xfrm>
            <a:off x="457200" y="1600200"/>
            <a:ext cx="3048000" cy="4876800"/>
          </a:xfrm>
        </p:spPr>
        <p:txBody>
          <a:bodyPr>
            <a:normAutofit fontScale="92500" lnSpcReduction="20000"/>
          </a:bodyPr>
          <a:lstStyle/>
          <a:p>
            <a:r>
              <a:rPr lang="en-US" dirty="0" smtClean="0"/>
              <a:t>Once the revision has been submitted to our office, it goes through a review process.</a:t>
            </a:r>
          </a:p>
          <a:p>
            <a:endParaRPr lang="en-US" dirty="0"/>
          </a:p>
          <a:p>
            <a:r>
              <a:rPr lang="en-US" dirty="0" smtClean="0"/>
              <a:t>The grant will be under “</a:t>
            </a:r>
            <a:r>
              <a:rPr lang="en-US" b="1" dirty="0" smtClean="0"/>
              <a:t>Grant Revision Review Required</a:t>
            </a:r>
            <a:r>
              <a:rPr lang="en-US" dirty="0" smtClean="0"/>
              <a:t>” until the review is complete.</a:t>
            </a:r>
          </a:p>
          <a:p>
            <a:endParaRPr lang="en-US" dirty="0"/>
          </a:p>
          <a:p>
            <a:r>
              <a:rPr lang="en-US" dirty="0" smtClean="0"/>
              <a:t>If it is approved, the grant status will update to “Grant Revised”.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0430" y="1295400"/>
            <a:ext cx="502847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96200" y="1447800"/>
            <a:ext cx="1219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2438400"/>
            <a:ext cx="1447800" cy="76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7696200" y="1600200"/>
            <a:ext cx="1219200" cy="152399"/>
          </a:xfrm>
          <a:prstGeom prst="rect">
            <a:avLst/>
          </a:prstGeom>
          <a:solidFill>
            <a:srgbClr val="FFFF00">
              <a:alpha val="50000"/>
            </a:srgbClr>
          </a:solidFill>
          <a:ln>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29200" y="3200400"/>
            <a:ext cx="1219200" cy="2286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4791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239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49725" y="1447800"/>
            <a:ext cx="4929188" cy="5334000"/>
          </a:xfrm>
        </p:spPr>
      </p:pic>
      <p:sp>
        <p:nvSpPr>
          <p:cNvPr id="123908" name="TextBox 4"/>
          <p:cNvSpPr txBox="1">
            <a:spLocks noChangeArrowheads="1"/>
          </p:cNvSpPr>
          <p:nvPr/>
        </p:nvSpPr>
        <p:spPr bwMode="auto">
          <a:xfrm>
            <a:off x="76200" y="1371600"/>
            <a:ext cx="3886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If your revision is not approved, it will be under “Grant Revision Modifications Required” and you will receive </a:t>
            </a:r>
            <a:r>
              <a:rPr lang="en-US" dirty="0" smtClean="0"/>
              <a:t>an </a:t>
            </a:r>
            <a:r>
              <a:rPr lang="en-US" dirty="0"/>
              <a:t>e-mail letting you know it has been returned. </a:t>
            </a:r>
          </a:p>
          <a:p>
            <a:pPr eaLnBrk="1" hangingPunct="1"/>
            <a:endParaRPr lang="en-US" dirty="0"/>
          </a:p>
          <a:p>
            <a:pPr eaLnBrk="1" hangingPunct="1"/>
            <a:r>
              <a:rPr lang="en-US" dirty="0"/>
              <a:t>Return to the GRANTS System and the claim will be under your task list.  Click on the link.</a:t>
            </a:r>
          </a:p>
          <a:p>
            <a:pPr eaLnBrk="1" hangingPunct="1"/>
            <a:endParaRPr lang="en-US" dirty="0"/>
          </a:p>
          <a:p>
            <a:pPr eaLnBrk="1" hangingPunct="1"/>
            <a:r>
              <a:rPr lang="en-US" b="1" dirty="0"/>
              <a:t>Note:  </a:t>
            </a:r>
            <a:r>
              <a:rPr lang="en-US" dirty="0"/>
              <a:t>If you do not receive the email, check your email address in the GRANTS System (update if </a:t>
            </a:r>
            <a:r>
              <a:rPr lang="en-US" dirty="0" smtClean="0"/>
              <a:t>needed) </a:t>
            </a:r>
            <a:r>
              <a:rPr lang="en-US" dirty="0"/>
              <a:t>or check with your agency IT Administrator to see if our system generated emails from </a:t>
            </a:r>
            <a:r>
              <a:rPr lang="en-US" dirty="0">
                <a:hlinkClick r:id="rId3"/>
              </a:rPr>
              <a:t>otso@dps.state.oh.us</a:t>
            </a:r>
            <a:r>
              <a:rPr lang="en-US" dirty="0"/>
              <a:t> are being blocked as spam.</a:t>
            </a:r>
          </a:p>
          <a:p>
            <a:pPr eaLnBrk="1" hangingPunct="1"/>
            <a:endParaRPr lang="en-US" dirty="0"/>
          </a:p>
          <a:p>
            <a:pPr eaLnBrk="1" hangingPunct="1"/>
            <a:endParaRPr lang="en-US" dirty="0"/>
          </a:p>
          <a:p>
            <a:pPr eaLnBrk="1" hangingPunct="1"/>
            <a:r>
              <a:rPr lang="en-US" dirty="0"/>
              <a:t>  </a:t>
            </a:r>
          </a:p>
        </p:txBody>
      </p:sp>
      <p:sp>
        <p:nvSpPr>
          <p:cNvPr id="6" name="Oval 5"/>
          <p:cNvSpPr/>
          <p:nvPr/>
        </p:nvSpPr>
        <p:spPr>
          <a:xfrm>
            <a:off x="4495800" y="42672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054496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Contact information may change throughout the year, OTSO will keep sub-grantees as up to date as possible.  </a:t>
            </a:r>
          </a:p>
          <a:p>
            <a:r>
              <a:rPr lang="en-US" dirty="0" smtClean="0"/>
              <a:t>These Contact Information slides will be updated as needed.  Please refer back to these slides.</a:t>
            </a:r>
            <a:endParaRPr lang="en-US" dirty="0"/>
          </a:p>
        </p:txBody>
      </p:sp>
    </p:spTree>
    <p:extLst>
      <p:ext uri="{BB962C8B-B14F-4D97-AF65-F5344CB8AC3E}">
        <p14:creationId xmlns:p14="http://schemas.microsoft.com/office/powerpoint/2010/main" val="27227567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249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447800"/>
            <a:ext cx="5173663" cy="4343400"/>
          </a:xfrm>
        </p:spPr>
      </p:pic>
      <p:sp>
        <p:nvSpPr>
          <p:cNvPr id="124932" name="TextBox 4"/>
          <p:cNvSpPr txBox="1">
            <a:spLocks noChangeArrowheads="1"/>
          </p:cNvSpPr>
          <p:nvPr/>
        </p:nvSpPr>
        <p:spPr bwMode="auto">
          <a:xfrm>
            <a:off x="304800" y="1371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the Grant Menu, click on “View Revisions”.</a:t>
            </a:r>
          </a:p>
        </p:txBody>
      </p:sp>
      <p:sp>
        <p:nvSpPr>
          <p:cNvPr id="6" name="Oval 5"/>
          <p:cNvSpPr/>
          <p:nvPr/>
        </p:nvSpPr>
        <p:spPr>
          <a:xfrm>
            <a:off x="8077200" y="2362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4495800" y="2590800"/>
            <a:ext cx="15240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96200" y="1600200"/>
            <a:ext cx="1219200" cy="9445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921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Grant Revision Modifications Required</a:t>
            </a:r>
            <a:endParaRPr lang="en-US" dirty="0"/>
          </a:p>
        </p:txBody>
      </p:sp>
      <p:pic>
        <p:nvPicPr>
          <p:cNvPr id="12595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89063"/>
            <a:ext cx="4930775"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924800" y="1524000"/>
            <a:ext cx="1143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086600" y="1905000"/>
            <a:ext cx="533400" cy="15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958" name="TextBox 10"/>
          <p:cNvSpPr txBox="1">
            <a:spLocks noChangeArrowheads="1"/>
          </p:cNvSpPr>
          <p:nvPr/>
        </p:nvSpPr>
        <p:spPr bwMode="auto">
          <a:xfrm>
            <a:off x="76200" y="1389063"/>
            <a:ext cx="3810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Modifications that are required will be listed on the Budget Overview under </a:t>
            </a:r>
            <a:r>
              <a:rPr lang="en-US" dirty="0" smtClean="0"/>
              <a:t>Modifications </a:t>
            </a:r>
            <a:r>
              <a:rPr lang="en-US" dirty="0"/>
              <a:t>Required.</a:t>
            </a:r>
          </a:p>
          <a:p>
            <a:pPr eaLnBrk="1" hangingPunct="1"/>
            <a:endParaRPr lang="en-US" dirty="0"/>
          </a:p>
          <a:p>
            <a:pPr eaLnBrk="1" hangingPunct="1"/>
            <a:r>
              <a:rPr lang="en-US" dirty="0"/>
              <a:t>Follow the steps on slides </a:t>
            </a:r>
            <a:r>
              <a:rPr lang="en-US" dirty="0" smtClean="0"/>
              <a:t>100 -107 </a:t>
            </a:r>
            <a:r>
              <a:rPr lang="en-US" dirty="0"/>
              <a:t>to make the required changes and re-submit the revision. </a:t>
            </a:r>
          </a:p>
          <a:p>
            <a:pPr eaLnBrk="1" hangingPunct="1"/>
            <a:endParaRPr lang="en-US" dirty="0"/>
          </a:p>
          <a:p>
            <a:pPr eaLnBrk="1" hangingPunct="1"/>
            <a:r>
              <a:rPr lang="en-US" b="1" dirty="0"/>
              <a:t>Check the box next to Revision Process on the Pre-Activity form.</a:t>
            </a:r>
          </a:p>
        </p:txBody>
      </p:sp>
      <p:cxnSp>
        <p:nvCxnSpPr>
          <p:cNvPr id="13" name="Straight Arrow Connector 12"/>
          <p:cNvCxnSpPr/>
          <p:nvPr/>
        </p:nvCxnSpPr>
        <p:spPr>
          <a:xfrm>
            <a:off x="3505200" y="1981200"/>
            <a:ext cx="1066800" cy="2590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2000" y="5943600"/>
            <a:ext cx="2819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8870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Access to Grant</a:t>
            </a:r>
            <a:endParaRPr lang="en-US" dirty="0"/>
          </a:p>
        </p:txBody>
      </p:sp>
      <p:sp>
        <p:nvSpPr>
          <p:cNvPr id="3" name="Content Placeholder 2"/>
          <p:cNvSpPr>
            <a:spLocks noGrp="1"/>
          </p:cNvSpPr>
          <p:nvPr>
            <p:ph idx="1"/>
          </p:nvPr>
        </p:nvSpPr>
        <p:spPr>
          <a:xfrm>
            <a:off x="152400" y="1600200"/>
            <a:ext cx="3886200" cy="4876800"/>
          </a:xfrm>
        </p:spPr>
        <p:txBody>
          <a:bodyPr>
            <a:normAutofit/>
          </a:bodyPr>
          <a:lstStyle/>
          <a:p>
            <a:pPr marL="0" indent="0">
              <a:buNone/>
            </a:pPr>
            <a:r>
              <a:rPr lang="en-US" sz="2000" dirty="0" smtClean="0"/>
              <a:t>To change/add personnel to the grant:</a:t>
            </a:r>
          </a:p>
          <a:p>
            <a:pPr marL="0" indent="0">
              <a:buNone/>
            </a:pPr>
            <a:endParaRPr lang="en-US" sz="2000" dirty="0"/>
          </a:p>
          <a:p>
            <a:pPr marL="0" indent="0">
              <a:buNone/>
            </a:pPr>
            <a:r>
              <a:rPr lang="en-US" sz="2000" dirty="0" smtClean="0"/>
              <a:t>Click “Grantee Contact Information”.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371600"/>
            <a:ext cx="4869180" cy="5410200"/>
          </a:xfrm>
          <a:prstGeom prst="rect">
            <a:avLst/>
          </a:prstGeom>
        </p:spPr>
      </p:pic>
      <p:sp>
        <p:nvSpPr>
          <p:cNvPr id="5" name="Oval 4"/>
          <p:cNvSpPr/>
          <p:nvPr/>
        </p:nvSpPr>
        <p:spPr>
          <a:xfrm>
            <a:off x="4419600" y="44196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3800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280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5088"/>
            <a:ext cx="5099050" cy="5446712"/>
          </a:xfrm>
        </p:spPr>
      </p:pic>
      <p:sp>
        <p:nvSpPr>
          <p:cNvPr id="5" name="TextBox 4"/>
          <p:cNvSpPr txBox="1"/>
          <p:nvPr/>
        </p:nvSpPr>
        <p:spPr>
          <a:xfrm>
            <a:off x="152400" y="1371600"/>
            <a:ext cx="3581400" cy="3416300"/>
          </a:xfrm>
          <a:prstGeom prst="rect">
            <a:avLst/>
          </a:prstGeom>
          <a:noFill/>
        </p:spPr>
        <p:txBody>
          <a:bodyPr>
            <a:spAutoFit/>
          </a:bodyPr>
          <a:lstStyle/>
          <a:p>
            <a:pPr>
              <a:defRPr/>
            </a:pPr>
            <a:r>
              <a:rPr lang="en-US" dirty="0"/>
              <a:t>The people who were added to the proposal are automatically transferred to the grant.  </a:t>
            </a:r>
          </a:p>
          <a:p>
            <a:pPr>
              <a:defRPr/>
            </a:pPr>
            <a:endParaRPr lang="en-US" dirty="0"/>
          </a:p>
          <a:p>
            <a:pPr>
              <a:defRPr/>
            </a:pPr>
            <a:r>
              <a:rPr lang="en-US" dirty="0"/>
              <a:t>If you need to make changes to the existing contact type or level of access:</a:t>
            </a:r>
          </a:p>
          <a:p>
            <a:pPr>
              <a:defRPr/>
            </a:pPr>
            <a:endParaRPr lang="en-US" dirty="0"/>
          </a:p>
          <a:p>
            <a:pPr marL="342900" indent="-342900">
              <a:buFont typeface="+mj-lt"/>
              <a:buAutoNum type="arabicPeriod"/>
              <a:defRPr/>
            </a:pPr>
            <a:r>
              <a:rPr lang="en-US" dirty="0"/>
              <a:t>Click the radio button next to the name. </a:t>
            </a:r>
          </a:p>
          <a:p>
            <a:pPr marL="342900" indent="-342900">
              <a:buFont typeface="+mj-lt"/>
              <a:buAutoNum type="arabicPeriod"/>
              <a:defRPr/>
            </a:pPr>
            <a:r>
              <a:rPr lang="en-US" dirty="0"/>
              <a:t>Click the “Edit” button and make the necessary changes.</a:t>
            </a:r>
          </a:p>
        </p:txBody>
      </p:sp>
      <p:sp>
        <p:nvSpPr>
          <p:cNvPr id="6" name="Oval 5"/>
          <p:cNvSpPr/>
          <p:nvPr/>
        </p:nvSpPr>
        <p:spPr>
          <a:xfrm>
            <a:off x="4343400" y="34290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924800" y="2895600"/>
            <a:ext cx="381000" cy="184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007" name="TextBox 7"/>
          <p:cNvSpPr txBox="1">
            <a:spLocks noChangeArrowheads="1"/>
          </p:cNvSpPr>
          <p:nvPr/>
        </p:nvSpPr>
        <p:spPr bwMode="auto">
          <a:xfrm>
            <a:off x="4070350" y="332105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28008" name="TextBox 8"/>
          <p:cNvSpPr txBox="1">
            <a:spLocks noChangeArrowheads="1"/>
          </p:cNvSpPr>
          <p:nvPr/>
        </p:nvSpPr>
        <p:spPr bwMode="auto">
          <a:xfrm>
            <a:off x="7772400" y="2590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7772400" y="1524000"/>
            <a:ext cx="1219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181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290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73538" y="1328738"/>
            <a:ext cx="4835525" cy="5224462"/>
          </a:xfrm>
        </p:spPr>
      </p:pic>
      <p:sp>
        <p:nvSpPr>
          <p:cNvPr id="5" name="TextBox 4"/>
          <p:cNvSpPr txBox="1"/>
          <p:nvPr/>
        </p:nvSpPr>
        <p:spPr>
          <a:xfrm>
            <a:off x="76200" y="1371600"/>
            <a:ext cx="4038600" cy="5294313"/>
          </a:xfrm>
          <a:prstGeom prst="rect">
            <a:avLst/>
          </a:prstGeom>
          <a:noFill/>
        </p:spPr>
        <p:txBody>
          <a:bodyPr>
            <a:spAutoFit/>
          </a:bodyPr>
          <a:lstStyle/>
          <a:p>
            <a:pPr marL="342900" indent="-342900">
              <a:buFontTx/>
              <a:buAutoNum type="arabicPeriod"/>
              <a:defRPr/>
            </a:pPr>
            <a:r>
              <a:rPr lang="en-US" sz="1300" dirty="0"/>
              <a:t>Make the change to either the Contact Type or the Level of Access.</a:t>
            </a:r>
          </a:p>
          <a:p>
            <a:pPr>
              <a:defRPr/>
            </a:pPr>
            <a:r>
              <a:rPr lang="en-US" sz="1300" b="1" dirty="0"/>
              <a:t>Contact Types</a:t>
            </a:r>
          </a:p>
          <a:p>
            <a:pPr>
              <a:defRPr/>
            </a:pPr>
            <a:r>
              <a:rPr lang="en-US" sz="1300" b="1" i="1" dirty="0"/>
              <a:t>Authorizing Official </a:t>
            </a:r>
            <a:r>
              <a:rPr lang="en-US" sz="1300" dirty="0"/>
              <a:t>– The authorizing official is usually the head of an organization/agency.  This individual must possess or have the ability to obtain the legislative authority to enter into an agreement with </a:t>
            </a:r>
            <a:r>
              <a:rPr lang="en-US" sz="1300" dirty="0" smtClean="0"/>
              <a:t>OTSO.</a:t>
            </a:r>
            <a:endParaRPr lang="en-US" sz="1300" dirty="0"/>
          </a:p>
          <a:p>
            <a:pPr>
              <a:defRPr/>
            </a:pPr>
            <a:r>
              <a:rPr lang="en-US" sz="1300" b="1" i="1" dirty="0"/>
              <a:t>Project Director </a:t>
            </a:r>
            <a:r>
              <a:rPr lang="en-US" sz="1300" dirty="0"/>
              <a:t>– The project director is designated as the agency’s liaison with </a:t>
            </a:r>
            <a:r>
              <a:rPr lang="en-US" sz="1300" dirty="0" smtClean="0"/>
              <a:t>OTSO </a:t>
            </a:r>
            <a:r>
              <a:rPr lang="en-US" sz="1300" dirty="0"/>
              <a:t>by the authorizing official.  This individual will oversee the daily activities of the grant and ensure that the scope of work, evaluation and work plans are completed as proposed.  This individual will also serve as the primary contact person for the grant.</a:t>
            </a:r>
          </a:p>
          <a:p>
            <a:pPr>
              <a:defRPr/>
            </a:pPr>
            <a:r>
              <a:rPr lang="en-US" sz="1300" b="1" i="1" dirty="0"/>
              <a:t>Fiscal Officer </a:t>
            </a:r>
            <a:r>
              <a:rPr lang="en-US" sz="1300" dirty="0"/>
              <a:t>– The fiscal officer is responsible for the fiscal activities of the agency.  This individual is responsible for overseeing the grant’s budget, as well as submitting properly prepared claims for reimbursement to </a:t>
            </a:r>
            <a:r>
              <a:rPr lang="en-US" sz="1300" dirty="0" smtClean="0"/>
              <a:t>OTSO.</a:t>
            </a:r>
            <a:endParaRPr lang="en-US" sz="1300" dirty="0"/>
          </a:p>
          <a:p>
            <a:pPr>
              <a:defRPr/>
            </a:pPr>
            <a:r>
              <a:rPr lang="en-US" sz="1300" b="1" dirty="0"/>
              <a:t>Level of Access</a:t>
            </a:r>
          </a:p>
          <a:p>
            <a:pPr>
              <a:defRPr/>
            </a:pPr>
            <a:r>
              <a:rPr lang="en-US" sz="1300" b="1" dirty="0"/>
              <a:t>Grant Administrator – </a:t>
            </a:r>
            <a:r>
              <a:rPr lang="en-US" sz="1300" dirty="0"/>
              <a:t>has access to make changes, submit reports and reimbursement claims.</a:t>
            </a:r>
          </a:p>
          <a:p>
            <a:pPr>
              <a:defRPr/>
            </a:pPr>
            <a:r>
              <a:rPr lang="en-US" sz="1300" b="1" dirty="0"/>
              <a:t>Viewer – </a:t>
            </a:r>
            <a:r>
              <a:rPr lang="en-US" sz="1300" dirty="0"/>
              <a:t>Can only view the grant.</a:t>
            </a:r>
            <a:endParaRPr lang="en-US" sz="1300" b="1" dirty="0"/>
          </a:p>
          <a:p>
            <a:pPr>
              <a:defRPr/>
            </a:pPr>
            <a:endParaRPr lang="en-US" sz="1300" dirty="0"/>
          </a:p>
          <a:p>
            <a:pPr marL="342900" indent="-342900">
              <a:buFont typeface="+mj-lt"/>
              <a:buAutoNum type="arabicPeriod" startAt="2"/>
              <a:defRPr/>
            </a:pPr>
            <a:r>
              <a:rPr lang="en-US" sz="1300" dirty="0"/>
              <a:t>Click “Save”.</a:t>
            </a:r>
          </a:p>
        </p:txBody>
      </p:sp>
      <p:sp>
        <p:nvSpPr>
          <p:cNvPr id="3" name="Rectangle 2"/>
          <p:cNvSpPr/>
          <p:nvPr/>
        </p:nvSpPr>
        <p:spPr>
          <a:xfrm>
            <a:off x="7772400" y="1524000"/>
            <a:ext cx="1219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95800" y="3244618"/>
            <a:ext cx="40386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24800" y="2819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3244618"/>
            <a:ext cx="4572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TextBox 7"/>
          <p:cNvSpPr txBox="1"/>
          <p:nvPr/>
        </p:nvSpPr>
        <p:spPr>
          <a:xfrm>
            <a:off x="8382000" y="2590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34983328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300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19538" y="1371600"/>
            <a:ext cx="5065712" cy="5410200"/>
          </a:xfrm>
        </p:spPr>
      </p:pic>
      <p:sp>
        <p:nvSpPr>
          <p:cNvPr id="6" name="TextBox 5"/>
          <p:cNvSpPr txBox="1"/>
          <p:nvPr/>
        </p:nvSpPr>
        <p:spPr>
          <a:xfrm>
            <a:off x="228600" y="1371600"/>
            <a:ext cx="3429000" cy="3694113"/>
          </a:xfrm>
          <a:prstGeom prst="rect">
            <a:avLst/>
          </a:prstGeom>
          <a:noFill/>
        </p:spPr>
        <p:txBody>
          <a:bodyPr>
            <a:spAutoFit/>
          </a:bodyPr>
          <a:lstStyle/>
          <a:p>
            <a:pPr>
              <a:defRPr/>
            </a:pPr>
            <a:r>
              <a:rPr lang="en-US" dirty="0"/>
              <a:t>If you need to delete an existing contact from the grant:</a:t>
            </a:r>
          </a:p>
          <a:p>
            <a:pPr>
              <a:defRPr/>
            </a:pPr>
            <a:endParaRPr lang="en-US" dirty="0"/>
          </a:p>
          <a:p>
            <a:pPr marL="342900" indent="-342900">
              <a:buFont typeface="+mj-lt"/>
              <a:buAutoNum type="arabicPeriod"/>
              <a:defRPr/>
            </a:pPr>
            <a:r>
              <a:rPr lang="en-US" dirty="0"/>
              <a:t>Click the radio button next to the name. </a:t>
            </a:r>
          </a:p>
          <a:p>
            <a:pPr marL="342900" indent="-342900">
              <a:buFont typeface="+mj-lt"/>
              <a:buAutoNum type="arabicPeriod"/>
              <a:defRPr/>
            </a:pPr>
            <a:r>
              <a:rPr lang="en-US" dirty="0"/>
              <a:t>Click the “Delete” button.</a:t>
            </a:r>
          </a:p>
          <a:p>
            <a:pPr marL="342900" indent="-342900">
              <a:buFont typeface="+mj-lt"/>
              <a:buAutoNum type="arabicPeriod"/>
              <a:defRPr/>
            </a:pPr>
            <a:endParaRPr lang="en-US" dirty="0"/>
          </a:p>
          <a:p>
            <a:pPr>
              <a:defRPr/>
            </a:pPr>
            <a:r>
              <a:rPr lang="en-US" dirty="0"/>
              <a:t>This will only remove the person’s access to this grant.  It does not remove their access to the GRANTS System.  See Slide </a:t>
            </a:r>
            <a:r>
              <a:rPr lang="en-US" dirty="0" smtClean="0"/>
              <a:t>119 </a:t>
            </a:r>
            <a:r>
              <a:rPr lang="en-US" dirty="0"/>
              <a:t>if you need to de-activate their account.</a:t>
            </a:r>
          </a:p>
        </p:txBody>
      </p:sp>
      <p:sp>
        <p:nvSpPr>
          <p:cNvPr id="7" name="Oval 6"/>
          <p:cNvSpPr/>
          <p:nvPr/>
        </p:nvSpPr>
        <p:spPr>
          <a:xfrm>
            <a:off x="42672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8229600" y="2971800"/>
            <a:ext cx="457200" cy="153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055" name="TextBox 8"/>
          <p:cNvSpPr txBox="1">
            <a:spLocks noChangeArrowheads="1"/>
          </p:cNvSpPr>
          <p:nvPr/>
        </p:nvSpPr>
        <p:spPr bwMode="auto">
          <a:xfrm>
            <a:off x="3962400" y="3200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0056" name="TextBox 9"/>
          <p:cNvSpPr txBox="1">
            <a:spLocks noChangeArrowheads="1"/>
          </p:cNvSpPr>
          <p:nvPr/>
        </p:nvSpPr>
        <p:spPr bwMode="auto">
          <a:xfrm>
            <a:off x="8407400" y="265588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3" name="Rectangle 2"/>
          <p:cNvSpPr/>
          <p:nvPr/>
        </p:nvSpPr>
        <p:spPr>
          <a:xfrm>
            <a:off x="7620000" y="1562100"/>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5958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310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9850"/>
            <a:ext cx="5022850" cy="5365750"/>
          </a:xfrm>
        </p:spPr>
      </p:pic>
      <p:sp>
        <p:nvSpPr>
          <p:cNvPr id="5" name="TextBox 4"/>
          <p:cNvSpPr txBox="1"/>
          <p:nvPr/>
        </p:nvSpPr>
        <p:spPr>
          <a:xfrm>
            <a:off x="228600" y="1371600"/>
            <a:ext cx="3657600" cy="4524375"/>
          </a:xfrm>
          <a:prstGeom prst="rect">
            <a:avLst/>
          </a:prstGeom>
          <a:noFill/>
        </p:spPr>
        <p:txBody>
          <a:bodyPr>
            <a:spAutoFit/>
          </a:bodyPr>
          <a:lstStyle/>
          <a:p>
            <a:pPr>
              <a:defRPr/>
            </a:pPr>
            <a:r>
              <a:rPr lang="en-US" b="1" dirty="0"/>
              <a:t>To add additional people:</a:t>
            </a:r>
          </a:p>
          <a:p>
            <a:pPr marL="342900" indent="-342900">
              <a:buFont typeface="+mj-lt"/>
              <a:buAutoNum type="arabicPeriod"/>
              <a:defRPr/>
            </a:pPr>
            <a:r>
              <a:rPr lang="en-US" dirty="0"/>
              <a:t>Select the person’s name.</a:t>
            </a:r>
          </a:p>
          <a:p>
            <a:pPr marL="342900" indent="-342900">
              <a:buFont typeface="+mj-lt"/>
              <a:buAutoNum type="arabicPeriod"/>
              <a:defRPr/>
            </a:pPr>
            <a:r>
              <a:rPr lang="en-US" dirty="0"/>
              <a:t>Select the Contact Type (Authorized Official, Fiscal Officer, etc.)</a:t>
            </a:r>
          </a:p>
          <a:p>
            <a:pPr marL="342900" indent="-342900">
              <a:buFont typeface="+mj-lt"/>
              <a:buAutoNum type="arabicPeriod"/>
              <a:defRPr/>
            </a:pPr>
            <a:r>
              <a:rPr lang="en-US" dirty="0"/>
              <a:t>Select level of access.</a:t>
            </a:r>
          </a:p>
          <a:p>
            <a:pPr marL="342900" indent="-342900">
              <a:buFont typeface="+mj-lt"/>
              <a:buAutoNum type="arabicPeriod"/>
              <a:defRPr/>
            </a:pPr>
            <a:r>
              <a:rPr lang="en-US" dirty="0"/>
              <a:t>Click the “Grant This User Access” button.</a:t>
            </a:r>
          </a:p>
          <a:p>
            <a:pPr>
              <a:defRPr/>
            </a:pPr>
            <a:r>
              <a:rPr lang="en-US" i="1" dirty="0"/>
              <a:t>Repeat until all necessary people have been added.</a:t>
            </a:r>
          </a:p>
          <a:p>
            <a:pPr>
              <a:defRPr/>
            </a:pPr>
            <a:endParaRPr lang="en-US" i="1" dirty="0"/>
          </a:p>
          <a:p>
            <a:pPr>
              <a:defRPr/>
            </a:pPr>
            <a:r>
              <a:rPr lang="en-US" dirty="0"/>
              <a:t>If the person that needs to be added, is not listed in the drop down for Step 1:</a:t>
            </a:r>
          </a:p>
          <a:p>
            <a:pPr>
              <a:defRPr/>
            </a:pPr>
            <a:endParaRPr lang="en-US" dirty="0"/>
          </a:p>
          <a:p>
            <a:pPr marL="342900" indent="-342900">
              <a:buFont typeface="+mj-lt"/>
              <a:buAutoNum type="arabicPeriod" startAt="5"/>
              <a:defRPr/>
            </a:pPr>
            <a:r>
              <a:rPr lang="en-US" dirty="0"/>
              <a:t>Click “Agency Info”.</a:t>
            </a:r>
          </a:p>
        </p:txBody>
      </p:sp>
      <p:sp>
        <p:nvSpPr>
          <p:cNvPr id="6" name="Oval 5"/>
          <p:cNvSpPr/>
          <p:nvPr/>
        </p:nvSpPr>
        <p:spPr>
          <a:xfrm>
            <a:off x="4953000" y="484028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029200" y="5051425"/>
            <a:ext cx="1676400" cy="18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029200" y="5240338"/>
            <a:ext cx="1066800" cy="16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620000" y="40386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72000" y="18288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082" name="TextBox 10"/>
          <p:cNvSpPr txBox="1">
            <a:spLocks noChangeArrowheads="1"/>
          </p:cNvSpPr>
          <p:nvPr/>
        </p:nvSpPr>
        <p:spPr bwMode="auto">
          <a:xfrm>
            <a:off x="5410200" y="47005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1083" name="TextBox 11"/>
          <p:cNvSpPr txBox="1">
            <a:spLocks noChangeArrowheads="1"/>
          </p:cNvSpPr>
          <p:nvPr/>
        </p:nvSpPr>
        <p:spPr bwMode="auto">
          <a:xfrm>
            <a:off x="6705600" y="49545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31084" name="TextBox 12"/>
          <p:cNvSpPr txBox="1">
            <a:spLocks noChangeArrowheads="1"/>
          </p:cNvSpPr>
          <p:nvPr/>
        </p:nvSpPr>
        <p:spPr bwMode="auto">
          <a:xfrm>
            <a:off x="6096000" y="52403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31085" name="TextBox 13"/>
          <p:cNvSpPr txBox="1">
            <a:spLocks noChangeArrowheads="1"/>
          </p:cNvSpPr>
          <p:nvPr/>
        </p:nvSpPr>
        <p:spPr bwMode="auto">
          <a:xfrm>
            <a:off x="7543800" y="4191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31086" name="TextBox 14"/>
          <p:cNvSpPr txBox="1">
            <a:spLocks noChangeArrowheads="1"/>
          </p:cNvSpPr>
          <p:nvPr/>
        </p:nvSpPr>
        <p:spPr bwMode="auto">
          <a:xfrm>
            <a:off x="5029200" y="19685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3" name="Rectangle 2"/>
          <p:cNvSpPr/>
          <p:nvPr/>
        </p:nvSpPr>
        <p:spPr>
          <a:xfrm>
            <a:off x="7620000" y="1524000"/>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6102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sp>
        <p:nvSpPr>
          <p:cNvPr id="5" name="TextBox 4"/>
          <p:cNvSpPr txBox="1"/>
          <p:nvPr/>
        </p:nvSpPr>
        <p:spPr>
          <a:xfrm>
            <a:off x="76200" y="1371600"/>
            <a:ext cx="4267200" cy="3694113"/>
          </a:xfrm>
          <a:prstGeom prst="rect">
            <a:avLst/>
          </a:prstGeom>
          <a:noFill/>
        </p:spPr>
        <p:txBody>
          <a:bodyPr>
            <a:spAutoFit/>
          </a:bodyPr>
          <a:lstStyle/>
          <a:p>
            <a:pPr>
              <a:defRPr/>
            </a:pPr>
            <a:r>
              <a:rPr lang="en-US" dirty="0"/>
              <a:t>To add a new user:</a:t>
            </a:r>
          </a:p>
          <a:p>
            <a:pPr>
              <a:defRPr/>
            </a:pPr>
            <a:endParaRPr lang="en-US" dirty="0"/>
          </a:p>
          <a:p>
            <a:pPr marL="342900" indent="-342900">
              <a:buFontTx/>
              <a:buAutoNum type="arabicPeriod"/>
              <a:defRPr/>
            </a:pPr>
            <a:r>
              <a:rPr lang="en-US" dirty="0"/>
              <a:t>If you are the Agency Administrator, click the “Add” button and complete the user information.  If you are not the Agency Administrator, have the Agency Administrator complete this step. Then proceed to Step 2.</a:t>
            </a:r>
          </a:p>
          <a:p>
            <a:pPr marL="342900" indent="-342900">
              <a:buFontTx/>
              <a:buAutoNum type="arabicPeriod"/>
              <a:defRPr/>
            </a:pPr>
            <a:r>
              <a:rPr lang="en-US" dirty="0"/>
              <a:t>Once everyone that you need to add to the grant is added, click on “Back to Previous Page”.  </a:t>
            </a:r>
          </a:p>
          <a:p>
            <a:pPr marL="342900" indent="-342900">
              <a:buFontTx/>
              <a:buAutoNum type="arabicPeriod"/>
              <a:defRPr/>
            </a:pPr>
            <a:endParaRPr lang="en-US" dirty="0"/>
          </a:p>
          <a:p>
            <a:pPr>
              <a:defRPr/>
            </a:pPr>
            <a:endParaRPr lang="en-US" dirty="0"/>
          </a:p>
        </p:txBody>
      </p:sp>
      <p:pic>
        <p:nvPicPr>
          <p:cNvPr id="132100"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2438" y="1349375"/>
            <a:ext cx="4854575" cy="5392738"/>
          </a:xfrm>
        </p:spPr>
      </p:pic>
      <p:sp>
        <p:nvSpPr>
          <p:cNvPr id="3" name="Oval 2"/>
          <p:cNvSpPr/>
          <p:nvPr/>
        </p:nvSpPr>
        <p:spPr>
          <a:xfrm>
            <a:off x="7696200" y="5486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495800" y="1676400"/>
            <a:ext cx="1066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15200" y="52578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7" name="TextBox 6"/>
          <p:cNvSpPr txBox="1"/>
          <p:nvPr/>
        </p:nvSpPr>
        <p:spPr>
          <a:xfrm>
            <a:off x="5562600" y="1606034"/>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22362864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a:t>
            </a:r>
            <a:endParaRPr lang="en-US" dirty="0"/>
          </a:p>
        </p:txBody>
      </p:sp>
      <p:pic>
        <p:nvPicPr>
          <p:cNvPr id="133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9850"/>
            <a:ext cx="5022850" cy="5365750"/>
          </a:xfrm>
        </p:spPr>
      </p:pic>
      <p:sp>
        <p:nvSpPr>
          <p:cNvPr id="5" name="TextBox 4"/>
          <p:cNvSpPr txBox="1"/>
          <p:nvPr/>
        </p:nvSpPr>
        <p:spPr>
          <a:xfrm>
            <a:off x="228600" y="1371600"/>
            <a:ext cx="3657600" cy="3970338"/>
          </a:xfrm>
          <a:prstGeom prst="rect">
            <a:avLst/>
          </a:prstGeom>
          <a:noFill/>
        </p:spPr>
        <p:txBody>
          <a:bodyPr>
            <a:spAutoFit/>
          </a:bodyPr>
          <a:lstStyle/>
          <a:p>
            <a:pPr>
              <a:defRPr/>
            </a:pPr>
            <a:r>
              <a:rPr lang="en-US" b="1" dirty="0"/>
              <a:t>To add additional people:</a:t>
            </a:r>
          </a:p>
          <a:p>
            <a:pPr marL="342900" indent="-342900">
              <a:buFont typeface="+mj-lt"/>
              <a:buAutoNum type="arabicPeriod"/>
              <a:defRPr/>
            </a:pPr>
            <a:r>
              <a:rPr lang="en-US" dirty="0"/>
              <a:t>Select the person’s name.</a:t>
            </a:r>
          </a:p>
          <a:p>
            <a:pPr marL="342900" indent="-342900">
              <a:buFont typeface="+mj-lt"/>
              <a:buAutoNum type="arabicPeriod"/>
              <a:defRPr/>
            </a:pPr>
            <a:r>
              <a:rPr lang="en-US" dirty="0"/>
              <a:t>Select the Contact Type (Authorized Official, Fiscal Officer, etc.)</a:t>
            </a:r>
          </a:p>
          <a:p>
            <a:pPr marL="342900" indent="-342900">
              <a:buFont typeface="+mj-lt"/>
              <a:buAutoNum type="arabicPeriod"/>
              <a:defRPr/>
            </a:pPr>
            <a:r>
              <a:rPr lang="en-US" dirty="0"/>
              <a:t>Select level of access.</a:t>
            </a:r>
          </a:p>
          <a:p>
            <a:pPr marL="342900" indent="-342900">
              <a:buFont typeface="+mj-lt"/>
              <a:buAutoNum type="arabicPeriod"/>
              <a:defRPr/>
            </a:pPr>
            <a:r>
              <a:rPr lang="en-US" dirty="0"/>
              <a:t>Click the “Grant This User Access” button.</a:t>
            </a:r>
          </a:p>
          <a:p>
            <a:pPr>
              <a:defRPr/>
            </a:pPr>
            <a:r>
              <a:rPr lang="en-US" i="1" dirty="0"/>
              <a:t>Repeat until all necessary people have been added.</a:t>
            </a:r>
          </a:p>
          <a:p>
            <a:pPr>
              <a:defRPr/>
            </a:pPr>
            <a:endParaRPr lang="en-US" i="1" dirty="0"/>
          </a:p>
          <a:p>
            <a:pPr marL="342900" indent="-342900">
              <a:buFont typeface="+mj-lt"/>
              <a:buAutoNum type="arabicPeriod" startAt="5"/>
              <a:defRPr/>
            </a:pPr>
            <a:r>
              <a:rPr lang="en-US" dirty="0"/>
              <a:t>Click “Grant Menu” to return to your grant or “Start Menu” to return to your task list.</a:t>
            </a:r>
          </a:p>
        </p:txBody>
      </p:sp>
      <p:sp>
        <p:nvSpPr>
          <p:cNvPr id="6" name="Oval 5"/>
          <p:cNvSpPr/>
          <p:nvPr/>
        </p:nvSpPr>
        <p:spPr>
          <a:xfrm>
            <a:off x="4953000" y="484028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029200" y="5051425"/>
            <a:ext cx="1676400" cy="18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029200" y="5240338"/>
            <a:ext cx="1066800" cy="16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620000" y="40386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022725" y="18542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30" name="TextBox 10"/>
          <p:cNvSpPr txBox="1">
            <a:spLocks noChangeArrowheads="1"/>
          </p:cNvSpPr>
          <p:nvPr/>
        </p:nvSpPr>
        <p:spPr bwMode="auto">
          <a:xfrm>
            <a:off x="5410200" y="47005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3131" name="TextBox 11"/>
          <p:cNvSpPr txBox="1">
            <a:spLocks noChangeArrowheads="1"/>
          </p:cNvSpPr>
          <p:nvPr/>
        </p:nvSpPr>
        <p:spPr bwMode="auto">
          <a:xfrm>
            <a:off x="6705600" y="49545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33132" name="TextBox 12"/>
          <p:cNvSpPr txBox="1">
            <a:spLocks noChangeArrowheads="1"/>
          </p:cNvSpPr>
          <p:nvPr/>
        </p:nvSpPr>
        <p:spPr bwMode="auto">
          <a:xfrm>
            <a:off x="6096000" y="52403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33133" name="TextBox 13"/>
          <p:cNvSpPr txBox="1">
            <a:spLocks noChangeArrowheads="1"/>
          </p:cNvSpPr>
          <p:nvPr/>
        </p:nvSpPr>
        <p:spPr bwMode="auto">
          <a:xfrm>
            <a:off x="7543800" y="4191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33134" name="TextBox 14"/>
          <p:cNvSpPr txBox="1">
            <a:spLocks noChangeArrowheads="1"/>
          </p:cNvSpPr>
          <p:nvPr/>
        </p:nvSpPr>
        <p:spPr bwMode="auto">
          <a:xfrm>
            <a:off x="4668838" y="1970088"/>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16" name="Oval 15"/>
          <p:cNvSpPr/>
          <p:nvPr/>
        </p:nvSpPr>
        <p:spPr>
          <a:xfrm>
            <a:off x="5049838" y="1854200"/>
            <a:ext cx="5715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20000" y="1524000"/>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7740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GRANTS</a:t>
            </a:r>
            <a:endParaRPr lang="en-US" dirty="0"/>
          </a:p>
        </p:txBody>
      </p:sp>
      <p:pic>
        <p:nvPicPr>
          <p:cNvPr id="13414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12863"/>
            <a:ext cx="4922838" cy="5468937"/>
          </a:xfrm>
        </p:spPr>
      </p:pic>
      <p:sp>
        <p:nvSpPr>
          <p:cNvPr id="8" name="TextBox 7"/>
          <p:cNvSpPr txBox="1"/>
          <p:nvPr/>
        </p:nvSpPr>
        <p:spPr>
          <a:xfrm>
            <a:off x="152400" y="1295400"/>
            <a:ext cx="3810000" cy="2032000"/>
          </a:xfrm>
          <a:prstGeom prst="rect">
            <a:avLst/>
          </a:prstGeom>
          <a:noFill/>
        </p:spPr>
        <p:txBody>
          <a:bodyPr>
            <a:spAutoFit/>
          </a:bodyPr>
          <a:lstStyle/>
          <a:p>
            <a:pPr>
              <a:defRPr/>
            </a:pPr>
            <a:r>
              <a:rPr lang="en-US" dirty="0"/>
              <a:t>To manage user’s access click on “Agency Info”.</a:t>
            </a:r>
          </a:p>
          <a:p>
            <a:pPr>
              <a:defRPr/>
            </a:pPr>
            <a:endParaRPr lang="en-US" dirty="0"/>
          </a:p>
          <a:p>
            <a:pPr marL="342900" indent="-342900">
              <a:buFontTx/>
              <a:buAutoNum type="arabicPeriod"/>
              <a:defRPr/>
            </a:pPr>
            <a:r>
              <a:rPr lang="en-US" dirty="0"/>
              <a:t>To edit existing users, click the radio button next to the user’s name.</a:t>
            </a:r>
          </a:p>
          <a:p>
            <a:pPr marL="342900" indent="-342900">
              <a:buFontTx/>
              <a:buAutoNum type="arabicPeriod"/>
              <a:defRPr/>
            </a:pPr>
            <a:r>
              <a:rPr lang="en-US" dirty="0"/>
              <a:t>Click “Edit”.</a:t>
            </a:r>
          </a:p>
        </p:txBody>
      </p:sp>
      <p:sp>
        <p:nvSpPr>
          <p:cNvPr id="9" name="Oval 8"/>
          <p:cNvSpPr/>
          <p:nvPr/>
        </p:nvSpPr>
        <p:spPr>
          <a:xfrm>
            <a:off x="4419600" y="6019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924800" y="5486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648200" y="1295400"/>
            <a:ext cx="6096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152" name="TextBox 11"/>
          <p:cNvSpPr txBox="1">
            <a:spLocks noChangeArrowheads="1"/>
          </p:cNvSpPr>
          <p:nvPr/>
        </p:nvSpPr>
        <p:spPr bwMode="auto">
          <a:xfrm>
            <a:off x="4191000" y="60198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4153" name="TextBox 12"/>
          <p:cNvSpPr txBox="1">
            <a:spLocks noChangeArrowheads="1"/>
          </p:cNvSpPr>
          <p:nvPr/>
        </p:nvSpPr>
        <p:spPr bwMode="auto">
          <a:xfrm>
            <a:off x="7718425" y="53340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Tree>
    <p:extLst>
      <p:ext uri="{BB962C8B-B14F-4D97-AF65-F5344CB8AC3E}">
        <p14:creationId xmlns:p14="http://schemas.microsoft.com/office/powerpoint/2010/main" val="3783635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  2014 Pre-Activity Form</a:t>
            </a:r>
            <a:endParaRPr lang="en-US" dirty="0"/>
          </a:p>
        </p:txBody>
      </p:sp>
      <p:sp>
        <p:nvSpPr>
          <p:cNvPr id="3" name="Content Placeholder 2"/>
          <p:cNvSpPr>
            <a:spLocks noGrp="1"/>
          </p:cNvSpPr>
          <p:nvPr>
            <p:ph idx="1"/>
          </p:nvPr>
        </p:nvSpPr>
        <p:spPr/>
        <p:txBody>
          <a:bodyPr/>
          <a:lstStyle/>
          <a:p>
            <a:pPr>
              <a:spcAft>
                <a:spcPts val="600"/>
              </a:spcAft>
            </a:pPr>
            <a:r>
              <a:rPr lang="en-US" dirty="0" smtClean="0"/>
              <a:t>Print the FFY 2014 Pre-Activity Form from </a:t>
            </a:r>
            <a:r>
              <a:rPr lang="en-US" dirty="0" smtClean="0">
                <a:hlinkClick r:id="rId2"/>
              </a:rPr>
              <a:t>http://ohiohighwaysafetyoffice.ohio.gov/FFY2014_Pre-ActivityForm.pdf</a:t>
            </a:r>
            <a:r>
              <a:rPr lang="en-US" dirty="0" smtClean="0"/>
              <a:t>.  Use this form to follow along with this presentation.</a:t>
            </a:r>
          </a:p>
          <a:p>
            <a:pPr>
              <a:spcAft>
                <a:spcPts val="600"/>
              </a:spcAft>
            </a:pPr>
            <a:r>
              <a:rPr lang="en-US" b="1" dirty="0" smtClean="0"/>
              <a:t>Agency</a:t>
            </a:r>
            <a:r>
              <a:rPr lang="en-US" dirty="0" smtClean="0"/>
              <a:t> - enter your agency name.</a:t>
            </a:r>
          </a:p>
          <a:p>
            <a:pPr>
              <a:spcAft>
                <a:spcPts val="600"/>
              </a:spcAft>
            </a:pPr>
            <a:r>
              <a:rPr lang="en-US" b="1" dirty="0" smtClean="0"/>
              <a:t>Date</a:t>
            </a:r>
            <a:r>
              <a:rPr lang="en-US" dirty="0" smtClean="0"/>
              <a:t> – enter the date you are viewing this presentation.</a:t>
            </a:r>
          </a:p>
          <a:p>
            <a:pPr>
              <a:spcAft>
                <a:spcPts val="600"/>
              </a:spcAft>
            </a:pPr>
            <a:r>
              <a:rPr lang="en-US" b="1" dirty="0" smtClean="0"/>
              <a:t>County</a:t>
            </a:r>
            <a:r>
              <a:rPr lang="en-US" dirty="0" smtClean="0"/>
              <a:t> – enter the county where you are located.</a:t>
            </a:r>
          </a:p>
          <a:p>
            <a:pPr>
              <a:spcAft>
                <a:spcPts val="600"/>
              </a:spcAft>
            </a:pPr>
            <a:r>
              <a:rPr lang="en-US" dirty="0" smtClean="0"/>
              <a:t>Check the box to the left of HVEO.</a:t>
            </a:r>
          </a:p>
          <a:p>
            <a:pPr>
              <a:spcAft>
                <a:spcPts val="600"/>
              </a:spcAft>
            </a:pPr>
            <a:r>
              <a:rPr lang="en-US" b="1" dirty="0" smtClean="0"/>
              <a:t>Reimbursement Claim schedule </a:t>
            </a:r>
            <a:r>
              <a:rPr lang="en-US" dirty="0" smtClean="0"/>
              <a:t>– check monthly or quarterly.  </a:t>
            </a:r>
            <a:r>
              <a:rPr lang="en-US" b="1" dirty="0" smtClean="0"/>
              <a:t>New sub-grantees must check monthly.</a:t>
            </a:r>
          </a:p>
          <a:p>
            <a:pPr marL="0" indent="0">
              <a:buNone/>
            </a:pPr>
            <a:endParaRPr lang="en-US" dirty="0"/>
          </a:p>
        </p:txBody>
      </p:sp>
    </p:spTree>
    <p:extLst>
      <p:ext uri="{BB962C8B-B14F-4D97-AF65-F5344CB8AC3E}">
        <p14:creationId xmlns:p14="http://schemas.microsoft.com/office/powerpoint/2010/main" val="20008982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Controlling Access to GRANTS</a:t>
            </a:r>
            <a:endParaRPr lang="en-US" dirty="0"/>
          </a:p>
        </p:txBody>
      </p:sp>
      <p:pic>
        <p:nvPicPr>
          <p:cNvPr id="135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31913"/>
            <a:ext cx="4946650" cy="5373687"/>
          </a:xfrm>
        </p:spPr>
      </p:pic>
      <p:sp>
        <p:nvSpPr>
          <p:cNvPr id="135172" name="TextBox 4"/>
          <p:cNvSpPr txBox="1">
            <a:spLocks noChangeArrowheads="1"/>
          </p:cNvSpPr>
          <p:nvPr/>
        </p:nvSpPr>
        <p:spPr bwMode="auto">
          <a:xfrm>
            <a:off x="152400" y="1447800"/>
            <a:ext cx="3886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de-activate the user (they will no longer be able to access the GRANTS System), click the box next to “Active” – this will remove the checkmark.</a:t>
            </a:r>
          </a:p>
          <a:p>
            <a:pPr eaLnBrk="1" hangingPunct="1">
              <a:buFontTx/>
              <a:buAutoNum type="arabicPeriod"/>
            </a:pPr>
            <a:r>
              <a:rPr lang="en-US"/>
              <a:t>To update address, phone number, email address, etc. – make the change in the appropriate field.</a:t>
            </a:r>
          </a:p>
          <a:p>
            <a:pPr eaLnBrk="1" hangingPunct="1">
              <a:buFontTx/>
              <a:buAutoNum type="arabicPeriod"/>
            </a:pPr>
            <a:r>
              <a:rPr lang="en-US"/>
              <a:t>Click “Save”.</a:t>
            </a:r>
          </a:p>
          <a:p>
            <a:pPr eaLnBrk="1" hangingPunct="1">
              <a:buFontTx/>
              <a:buAutoNum type="arabicPeriod"/>
            </a:pPr>
            <a:endParaRPr lang="en-US"/>
          </a:p>
        </p:txBody>
      </p:sp>
      <p:sp>
        <p:nvSpPr>
          <p:cNvPr id="6" name="Oval 5"/>
          <p:cNvSpPr/>
          <p:nvPr/>
        </p:nvSpPr>
        <p:spPr>
          <a:xfrm>
            <a:off x="5410200" y="4800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924800" y="2514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Brace 7"/>
          <p:cNvSpPr/>
          <p:nvPr/>
        </p:nvSpPr>
        <p:spPr>
          <a:xfrm>
            <a:off x="7531100" y="2770188"/>
            <a:ext cx="609600" cy="32766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5176" name="TextBox 8"/>
          <p:cNvSpPr txBox="1">
            <a:spLocks noChangeArrowheads="1"/>
          </p:cNvSpPr>
          <p:nvPr/>
        </p:nvSpPr>
        <p:spPr bwMode="auto">
          <a:xfrm>
            <a:off x="5105400" y="46593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35177" name="TextBox 9"/>
          <p:cNvSpPr txBox="1">
            <a:spLocks noChangeArrowheads="1"/>
          </p:cNvSpPr>
          <p:nvPr/>
        </p:nvSpPr>
        <p:spPr bwMode="auto">
          <a:xfrm>
            <a:off x="8153400" y="431006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35178" name="TextBox 10"/>
          <p:cNvSpPr txBox="1">
            <a:spLocks noChangeArrowheads="1"/>
          </p:cNvSpPr>
          <p:nvPr/>
        </p:nvSpPr>
        <p:spPr bwMode="auto">
          <a:xfrm>
            <a:off x="8162925" y="226853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extLst>
      <p:ext uri="{BB962C8B-B14F-4D97-AF65-F5344CB8AC3E}">
        <p14:creationId xmlns:p14="http://schemas.microsoft.com/office/powerpoint/2010/main" val="162438952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Agency Information</a:t>
            </a:r>
            <a:endParaRPr lang="en-US" dirty="0"/>
          </a:p>
        </p:txBody>
      </p:sp>
      <p:pic>
        <p:nvPicPr>
          <p:cNvPr id="136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404938"/>
            <a:ext cx="4770438" cy="5300662"/>
          </a:xfrm>
        </p:spPr>
      </p:pic>
      <p:sp>
        <p:nvSpPr>
          <p:cNvPr id="136196" name="TextBox 4"/>
          <p:cNvSpPr txBox="1">
            <a:spLocks noChangeArrowheads="1"/>
          </p:cNvSpPr>
          <p:nvPr/>
        </p:nvSpPr>
        <p:spPr bwMode="auto">
          <a:xfrm>
            <a:off x="152400" y="13716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If the agency information needs updated (address, phone number), click “Edit”.</a:t>
            </a:r>
          </a:p>
        </p:txBody>
      </p:sp>
      <p:sp>
        <p:nvSpPr>
          <p:cNvPr id="6" name="Oval 5"/>
          <p:cNvSpPr/>
          <p:nvPr/>
        </p:nvSpPr>
        <p:spPr>
          <a:xfrm>
            <a:off x="8305800" y="24384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781250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Agency Information</a:t>
            </a:r>
            <a:endParaRPr lang="en-US" dirty="0"/>
          </a:p>
        </p:txBody>
      </p:sp>
      <p:pic>
        <p:nvPicPr>
          <p:cNvPr id="137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03650" y="1295400"/>
            <a:ext cx="5232400" cy="5526088"/>
          </a:xfrm>
        </p:spPr>
      </p:pic>
      <p:sp>
        <p:nvSpPr>
          <p:cNvPr id="5" name="TextBox 4"/>
          <p:cNvSpPr txBox="1"/>
          <p:nvPr/>
        </p:nvSpPr>
        <p:spPr>
          <a:xfrm>
            <a:off x="228600" y="1447800"/>
            <a:ext cx="3429000" cy="5354638"/>
          </a:xfrm>
          <a:prstGeom prst="rect">
            <a:avLst/>
          </a:prstGeom>
          <a:noFill/>
        </p:spPr>
        <p:txBody>
          <a:bodyPr>
            <a:spAutoFit/>
          </a:bodyPr>
          <a:lstStyle/>
          <a:p>
            <a:pPr>
              <a:defRPr/>
            </a:pPr>
            <a:endParaRPr lang="en-US" dirty="0"/>
          </a:p>
          <a:p>
            <a:pPr marL="342900" indent="-342900">
              <a:buFontTx/>
              <a:buAutoNum type="arabicPeriod"/>
              <a:defRPr/>
            </a:pPr>
            <a:r>
              <a:rPr lang="en-US" dirty="0"/>
              <a:t>Make changes.</a:t>
            </a:r>
          </a:p>
          <a:p>
            <a:pPr marL="342900" indent="-342900">
              <a:buFontTx/>
              <a:buAutoNum type="arabicPeriod"/>
              <a:defRPr/>
            </a:pPr>
            <a:r>
              <a:rPr lang="en-US" dirty="0"/>
              <a:t>Click “Save”.</a:t>
            </a:r>
          </a:p>
          <a:p>
            <a:pPr marL="342900" indent="-342900">
              <a:buFontTx/>
              <a:buAutoNum type="arabicPeriod"/>
              <a:defRPr/>
            </a:pPr>
            <a:endParaRPr lang="en-US" dirty="0"/>
          </a:p>
          <a:p>
            <a:pPr>
              <a:defRPr/>
            </a:pPr>
            <a:r>
              <a:rPr lang="en-US" dirty="0"/>
              <a:t>Only the fields outlined with a box can be edited.  If you need information updated that is not accessible please email </a:t>
            </a:r>
            <a:r>
              <a:rPr lang="en-US" dirty="0">
                <a:hlinkClick r:id="rId3"/>
              </a:rPr>
              <a:t>otso@dps.state.oh.us</a:t>
            </a:r>
            <a:endParaRPr lang="en-US" dirty="0"/>
          </a:p>
          <a:p>
            <a:pPr>
              <a:defRPr/>
            </a:pPr>
            <a:endParaRPr lang="en-US" dirty="0"/>
          </a:p>
          <a:p>
            <a:pPr>
              <a:defRPr/>
            </a:pPr>
            <a:r>
              <a:rPr lang="en-US" b="1" dirty="0"/>
              <a:t>Check the box next to controlling access to the grant and the GRANTS system on the Pre-Activity form.</a:t>
            </a:r>
          </a:p>
          <a:p>
            <a:pPr>
              <a:defRPr/>
            </a:pPr>
            <a:endParaRPr lang="en-US" dirty="0"/>
          </a:p>
          <a:p>
            <a:pPr>
              <a:defRPr/>
            </a:pPr>
            <a:endParaRPr lang="en-US" dirty="0"/>
          </a:p>
          <a:p>
            <a:pPr>
              <a:defRPr/>
            </a:pPr>
            <a:endParaRPr lang="en-US" dirty="0"/>
          </a:p>
          <a:p>
            <a:pPr marL="342900" indent="-342900">
              <a:buFontTx/>
              <a:buAutoNum type="arabicPeriod"/>
              <a:defRPr/>
            </a:pPr>
            <a:endParaRPr lang="en-US" dirty="0"/>
          </a:p>
        </p:txBody>
      </p:sp>
      <p:sp>
        <p:nvSpPr>
          <p:cNvPr id="7" name="Right Brace 6"/>
          <p:cNvSpPr/>
          <p:nvPr/>
        </p:nvSpPr>
        <p:spPr>
          <a:xfrm>
            <a:off x="7543800" y="3733800"/>
            <a:ext cx="457200" cy="2590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7"/>
          <p:cNvSpPr/>
          <p:nvPr/>
        </p:nvSpPr>
        <p:spPr>
          <a:xfrm>
            <a:off x="7848600" y="3017838"/>
            <a:ext cx="457200" cy="258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96200" y="1487037"/>
            <a:ext cx="1295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77200" y="4876800"/>
            <a:ext cx="2667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6" name="TextBox 5"/>
          <p:cNvSpPr txBox="1"/>
          <p:nvPr/>
        </p:nvSpPr>
        <p:spPr>
          <a:xfrm>
            <a:off x="8077200" y="2743200"/>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8957607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eaLnBrk="1" hangingPunct="1">
              <a:defRPr/>
            </a:pPr>
            <a:r>
              <a:rPr lang="en-US" smtClean="0"/>
              <a:t>Pre-Activity Form Completion</a:t>
            </a:r>
          </a:p>
        </p:txBody>
      </p:sp>
      <p:sp>
        <p:nvSpPr>
          <p:cNvPr id="135170" name="Content Placeholder 2"/>
          <p:cNvSpPr>
            <a:spLocks noGrp="1"/>
          </p:cNvSpPr>
          <p:nvPr>
            <p:ph idx="1"/>
          </p:nvPr>
        </p:nvSpPr>
        <p:spPr/>
        <p:txBody>
          <a:bodyPr/>
          <a:lstStyle/>
          <a:p>
            <a:pPr marL="0" indent="0" eaLnBrk="1" hangingPunct="1">
              <a:buFont typeface="Arial" charset="0"/>
              <a:buNone/>
              <a:defRPr/>
            </a:pPr>
            <a:r>
              <a:rPr lang="en-US" dirty="0" smtClean="0"/>
              <a:t>Once you have finished the presentation, sign the completed form and fax it to 614-752-4646 or scan and email to </a:t>
            </a:r>
            <a:r>
              <a:rPr lang="en-US" dirty="0" smtClean="0">
                <a:hlinkClick r:id="rId2"/>
              </a:rPr>
              <a:t>otso@dps.state.oh.us</a:t>
            </a:r>
            <a:endParaRPr lang="en-US" dirty="0" smtClean="0"/>
          </a:p>
          <a:p>
            <a:pPr eaLnBrk="1" hangingPunct="1">
              <a:defRPr/>
            </a:pPr>
            <a:endParaRPr lang="en-US" dirty="0" smtClean="0"/>
          </a:p>
          <a:p>
            <a:pPr marL="0" indent="0" eaLnBrk="1" hangingPunct="1">
              <a:buFont typeface="Arial" charset="0"/>
              <a:buNone/>
              <a:defRPr/>
            </a:pPr>
            <a:r>
              <a:rPr lang="en-US" dirty="0" smtClean="0"/>
              <a:t>Save this presentation as a user guide throughout the grant year for claims, reports and revisions.   </a:t>
            </a:r>
          </a:p>
          <a:p>
            <a:pPr eaLnBrk="1" hangingPunct="1">
              <a:defRPr/>
            </a:pPr>
            <a:endParaRPr lang="en-US" dirty="0" smtClean="0"/>
          </a:p>
          <a:p>
            <a:pPr eaLnBrk="1" hangingPunct="1">
              <a:buFont typeface="Arial" charset="0"/>
              <a:buNone/>
              <a:defRPr/>
            </a:pPr>
            <a:endParaRPr lang="en-US"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32470748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Questions?	</a:t>
            </a:r>
            <a:endParaRPr lang="en-US" dirty="0"/>
          </a:p>
        </p:txBody>
      </p:sp>
      <p:sp>
        <p:nvSpPr>
          <p:cNvPr id="139267" name="Content Placeholder 2"/>
          <p:cNvSpPr>
            <a:spLocks noGrp="1"/>
          </p:cNvSpPr>
          <p:nvPr>
            <p:ph idx="1"/>
          </p:nvPr>
        </p:nvSpPr>
        <p:spPr/>
        <p:txBody>
          <a:bodyPr/>
          <a:lstStyle/>
          <a:p>
            <a:pPr marL="0" indent="0" eaLnBrk="1" hangingPunct="1">
              <a:buNone/>
            </a:pPr>
            <a:r>
              <a:rPr lang="en-US" dirty="0" smtClean="0"/>
              <a:t>If you have any questions, please email your questions to </a:t>
            </a:r>
            <a:r>
              <a:rPr lang="en-US" dirty="0" smtClean="0">
                <a:hlinkClick r:id="rId2"/>
              </a:rPr>
              <a:t>otso@dps.state.oh.us</a:t>
            </a:r>
            <a:endParaRPr lang="en-US" dirty="0" smtClean="0"/>
          </a:p>
          <a:p>
            <a:pPr marL="0" indent="0" eaLnBrk="1" hangingPunct="1">
              <a:buNone/>
            </a:pPr>
            <a:endParaRPr lang="en-US" dirty="0" smtClean="0"/>
          </a:p>
          <a:p>
            <a:pPr marL="0" indent="0" eaLnBrk="1" hangingPunct="1">
              <a:buNone/>
            </a:pPr>
            <a:r>
              <a:rPr lang="en-US" dirty="0" smtClean="0"/>
              <a:t>OTSO will be developing FAQ sheets; please do not hesitate to send questions to the above email address.  The FAQ sheets will be developed in part from questions we receive.</a:t>
            </a:r>
          </a:p>
        </p:txBody>
      </p:sp>
    </p:spTree>
    <p:extLst>
      <p:ext uri="{BB962C8B-B14F-4D97-AF65-F5344CB8AC3E}">
        <p14:creationId xmlns:p14="http://schemas.microsoft.com/office/powerpoint/2010/main" val="217291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Dates</a:t>
            </a:r>
            <a:endParaRPr lang="en-US" dirty="0"/>
          </a:p>
        </p:txBody>
      </p:sp>
      <p:sp>
        <p:nvSpPr>
          <p:cNvPr id="3" name="Content Placeholder 2"/>
          <p:cNvSpPr>
            <a:spLocks noGrp="1"/>
          </p:cNvSpPr>
          <p:nvPr>
            <p:ph idx="1"/>
          </p:nvPr>
        </p:nvSpPr>
        <p:spPr/>
        <p:txBody>
          <a:bodyPr/>
          <a:lstStyle/>
          <a:p>
            <a:r>
              <a:rPr lang="en-US" dirty="0" smtClean="0"/>
              <a:t>Beginning Date – Grant period will commence after this required pre-activity presentation has been completed and the authorized to proceed date listed in the Award Letter.</a:t>
            </a:r>
          </a:p>
          <a:p>
            <a:pPr marL="0" indent="0">
              <a:buNone/>
            </a:pPr>
            <a:endParaRPr lang="en-US" dirty="0" smtClean="0"/>
          </a:p>
          <a:p>
            <a:r>
              <a:rPr lang="en-US" dirty="0" smtClean="0"/>
              <a:t>Ending Date – All grant activity must be completed by September 30, 2014.</a:t>
            </a:r>
          </a:p>
          <a:p>
            <a:endParaRPr lang="en-US" dirty="0"/>
          </a:p>
          <a:p>
            <a:pPr marL="0" indent="0">
              <a:buNone/>
            </a:pPr>
            <a:r>
              <a:rPr lang="en-US" b="1" dirty="0" smtClean="0"/>
              <a:t>Check the box next to beginning and ending dates on the Pre-Activity form.</a:t>
            </a:r>
            <a:endParaRPr lang="en-US" b="1" dirty="0"/>
          </a:p>
        </p:txBody>
      </p:sp>
    </p:spTree>
    <p:extLst>
      <p:ext uri="{BB962C8B-B14F-4D97-AF65-F5344CB8AC3E}">
        <p14:creationId xmlns:p14="http://schemas.microsoft.com/office/powerpoint/2010/main" val="605015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53874" y="1676400"/>
            <a:ext cx="3733800" cy="4876800"/>
          </a:xfrm>
        </p:spPr>
        <p:txBody>
          <a:bodyPr/>
          <a:lstStyle/>
          <a:p>
            <a:r>
              <a:rPr lang="en-US" dirty="0" smtClean="0"/>
              <a:t>All sub-grantees need to generate a Full PDF of their grant outlining the goals, baselines, scopes of work, evaluations, work plans and the budget.</a:t>
            </a:r>
          </a:p>
          <a:p>
            <a:r>
              <a:rPr lang="en-US" dirty="0" smtClean="0"/>
              <a:t>Click on Proposal PDF</a:t>
            </a:r>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44" y="1310444"/>
            <a:ext cx="5468555" cy="5242756"/>
          </a:xfrm>
          <a:prstGeom prst="rect">
            <a:avLst/>
          </a:prstGeom>
        </p:spPr>
      </p:pic>
      <p:sp>
        <p:nvSpPr>
          <p:cNvPr id="7" name="Oval 6"/>
          <p:cNvSpPr/>
          <p:nvPr/>
        </p:nvSpPr>
        <p:spPr>
          <a:xfrm>
            <a:off x="3675444" y="6096000"/>
            <a:ext cx="1048956"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856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457200" y="1600200"/>
            <a:ext cx="3352800" cy="4876800"/>
          </a:xfrm>
        </p:spPr>
        <p:txBody>
          <a:bodyPr>
            <a:normAutofit/>
          </a:bodyPr>
          <a:lstStyle/>
          <a:p>
            <a:r>
              <a:rPr lang="en-US" dirty="0" smtClean="0"/>
              <a:t>Click on Generate Full PDF.</a:t>
            </a:r>
          </a:p>
          <a:p>
            <a:r>
              <a:rPr lang="en-US" dirty="0" smtClean="0"/>
              <a:t>This is an overnight process.  The following morning you will receive an email stating that the PDF is ready.  It will not be attached to the email.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407" y="1295400"/>
            <a:ext cx="5135487" cy="5486400"/>
          </a:xfrm>
          <a:prstGeom prst="rect">
            <a:avLst/>
          </a:prstGeom>
        </p:spPr>
      </p:pic>
      <p:sp>
        <p:nvSpPr>
          <p:cNvPr id="5" name="Oval 4"/>
          <p:cNvSpPr/>
          <p:nvPr/>
        </p:nvSpPr>
        <p:spPr>
          <a:xfrm>
            <a:off x="4191000" y="34290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121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a:t>
            </a:r>
            <a:endParaRPr lang="en-US" dirty="0"/>
          </a:p>
        </p:txBody>
      </p:sp>
      <p:sp>
        <p:nvSpPr>
          <p:cNvPr id="3" name="Content Placeholder 2"/>
          <p:cNvSpPr>
            <a:spLocks noGrp="1"/>
          </p:cNvSpPr>
          <p:nvPr>
            <p:ph idx="1"/>
          </p:nvPr>
        </p:nvSpPr>
        <p:spPr>
          <a:xfrm>
            <a:off x="457200" y="1600200"/>
            <a:ext cx="2895600" cy="4876800"/>
          </a:xfrm>
        </p:spPr>
        <p:txBody>
          <a:bodyPr/>
          <a:lstStyle/>
          <a:p>
            <a:r>
              <a:rPr lang="en-US" dirty="0"/>
              <a:t>Return to this screen and click on the PDF on the right side</a:t>
            </a:r>
            <a:r>
              <a:rPr lang="en-US" dirty="0" smtClean="0"/>
              <a:t>.</a:t>
            </a:r>
          </a:p>
          <a:p>
            <a:pPr marL="0" indent="0">
              <a:buNone/>
            </a:pPr>
            <a:endParaRPr lang="en-US" dirty="0"/>
          </a:p>
          <a:p>
            <a:pPr marL="0" indent="0">
              <a:buNone/>
            </a:pPr>
            <a:endParaRPr lang="en-US" dirty="0"/>
          </a:p>
          <a:p>
            <a:pPr marL="0" indent="0">
              <a:buNone/>
            </a:pPr>
            <a:r>
              <a:rPr lang="en-US" b="1" dirty="0"/>
              <a:t>Check the box next to </a:t>
            </a:r>
            <a:r>
              <a:rPr lang="en-US" b="1" dirty="0" smtClean="0"/>
              <a:t>Generate full PDF </a:t>
            </a:r>
            <a:r>
              <a:rPr lang="en-US" b="1" dirty="0"/>
              <a:t>on the Pre-Activity Form.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838200"/>
            <a:ext cx="5598800" cy="5931621"/>
          </a:xfrm>
          <a:prstGeom prst="rect">
            <a:avLst/>
          </a:prstGeom>
        </p:spPr>
      </p:pic>
      <p:sp>
        <p:nvSpPr>
          <p:cNvPr id="5" name="Oval 4"/>
          <p:cNvSpPr/>
          <p:nvPr/>
        </p:nvSpPr>
        <p:spPr>
          <a:xfrm>
            <a:off x="6228400" y="1752600"/>
            <a:ext cx="2458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708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National Mobilizations</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r>
              <a:rPr lang="en-US" dirty="0" smtClean="0"/>
              <a:t>Click It or Ticket:  May 19 – June 1, 2014</a:t>
            </a:r>
          </a:p>
          <a:p>
            <a:r>
              <a:rPr lang="en-US" dirty="0" smtClean="0"/>
              <a:t>Drive Sober or Get Pulled Over:  August 15 – September 1, 2014</a:t>
            </a:r>
          </a:p>
          <a:p>
            <a:endParaRPr lang="en-US" dirty="0"/>
          </a:p>
          <a:p>
            <a:pPr lvl="1"/>
            <a:r>
              <a:rPr lang="en-US" dirty="0" smtClean="0"/>
              <a:t>HVEO grantees are required to participate and report in both National Mobilizations.</a:t>
            </a:r>
          </a:p>
          <a:p>
            <a:endParaRPr lang="en-US" dirty="0" smtClean="0"/>
          </a:p>
          <a:p>
            <a:pPr marL="0" indent="0">
              <a:buNone/>
            </a:pPr>
            <a:endParaRPr lang="en-US" dirty="0"/>
          </a:p>
          <a:p>
            <a:pPr marL="0" indent="0">
              <a:buNone/>
            </a:pPr>
            <a:r>
              <a:rPr lang="en-US" b="1" dirty="0" smtClean="0"/>
              <a:t>Check the box next to Mandatory National Mobilizations on the Pre-Activity Form.</a:t>
            </a:r>
          </a:p>
        </p:txBody>
      </p:sp>
    </p:spTree>
    <p:extLst>
      <p:ext uri="{BB962C8B-B14F-4D97-AF65-F5344CB8AC3E}">
        <p14:creationId xmlns:p14="http://schemas.microsoft.com/office/powerpoint/2010/main" val="653489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Costs</a:t>
            </a:r>
            <a:endParaRPr lang="en-US" dirty="0"/>
          </a:p>
        </p:txBody>
      </p:sp>
      <p:sp>
        <p:nvSpPr>
          <p:cNvPr id="3" name="Content Placeholder 2"/>
          <p:cNvSpPr>
            <a:spLocks noGrp="1"/>
          </p:cNvSpPr>
          <p:nvPr>
            <p:ph idx="1"/>
          </p:nvPr>
        </p:nvSpPr>
        <p:spPr/>
        <p:txBody>
          <a:bodyPr>
            <a:normAutofit/>
          </a:bodyPr>
          <a:lstStyle/>
          <a:p>
            <a:r>
              <a:rPr lang="en-US" dirty="0" smtClean="0"/>
              <a:t>Labor Expenses </a:t>
            </a:r>
            <a:r>
              <a:rPr lang="en-US" dirty="0"/>
              <a:t>(Salaries and Wages</a:t>
            </a:r>
            <a:r>
              <a:rPr lang="en-US" dirty="0" smtClean="0"/>
              <a:t>)</a:t>
            </a:r>
          </a:p>
          <a:p>
            <a:pPr lvl="1"/>
            <a:r>
              <a:rPr lang="en-US" dirty="0" smtClean="0"/>
              <a:t>The sub-grantee needs to maintain a coordinator (project director) throughout the grant.</a:t>
            </a:r>
            <a:endParaRPr lang="en-US" dirty="0"/>
          </a:p>
          <a:p>
            <a:r>
              <a:rPr lang="en-US" dirty="0" smtClean="0"/>
              <a:t>Education Efforts (up to 5% of direct labor enforcement costs)</a:t>
            </a:r>
          </a:p>
          <a:p>
            <a:r>
              <a:rPr lang="en-US" dirty="0" smtClean="0"/>
              <a:t>Fuel/Transportation Costs (up to 5% of direct labor enforcement costs – not education costs)</a:t>
            </a:r>
          </a:p>
          <a:p>
            <a:endParaRPr lang="en-US" dirty="0"/>
          </a:p>
          <a:p>
            <a:pPr marL="0" indent="0">
              <a:buNone/>
            </a:pPr>
            <a:r>
              <a:rPr lang="en-US" dirty="0" smtClean="0"/>
              <a:t>Refer to pages 31 – 32 </a:t>
            </a:r>
            <a:r>
              <a:rPr lang="en-US" dirty="0"/>
              <a:t>of the Grant Solicitation Package </a:t>
            </a:r>
            <a:r>
              <a:rPr lang="en-US" dirty="0" smtClean="0"/>
              <a:t>for details on each cost category.</a:t>
            </a:r>
            <a:endParaRPr lang="en-US" dirty="0"/>
          </a:p>
        </p:txBody>
      </p:sp>
    </p:spTree>
    <p:extLst>
      <p:ext uri="{BB962C8B-B14F-4D97-AF65-F5344CB8AC3E}">
        <p14:creationId xmlns:p14="http://schemas.microsoft.com/office/powerpoint/2010/main" val="4237998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Unallowable Costs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Vehicle Mileage</a:t>
            </a:r>
          </a:p>
          <a:p>
            <a:r>
              <a:rPr lang="en-US" dirty="0" smtClean="0"/>
              <a:t>Food</a:t>
            </a:r>
            <a:endParaRPr lang="en-US" dirty="0"/>
          </a:p>
          <a:p>
            <a:r>
              <a:rPr lang="en-US" dirty="0" smtClean="0"/>
              <a:t>Paid Advertising/Public Communications</a:t>
            </a:r>
            <a:endParaRPr lang="en-US" dirty="0"/>
          </a:p>
          <a:p>
            <a:r>
              <a:rPr lang="en-US" dirty="0" smtClean="0"/>
              <a:t>Equipment</a:t>
            </a:r>
            <a:endParaRPr lang="en-US" dirty="0"/>
          </a:p>
          <a:p>
            <a:r>
              <a:rPr lang="en-US" dirty="0" smtClean="0"/>
              <a:t>Certain Labor Costs</a:t>
            </a:r>
          </a:p>
          <a:p>
            <a:r>
              <a:rPr lang="en-US" dirty="0" smtClean="0"/>
              <a:t>Alcoholic Beverages</a:t>
            </a:r>
            <a:endParaRPr lang="en-US" dirty="0"/>
          </a:p>
          <a:p>
            <a:r>
              <a:rPr lang="en-US" dirty="0"/>
              <a:t>Lobbying</a:t>
            </a:r>
          </a:p>
          <a:p>
            <a:r>
              <a:rPr lang="en-US" dirty="0" smtClean="0"/>
              <a:t>Grant Proposal Preparation and Submission</a:t>
            </a:r>
            <a:endParaRPr lang="en-US" dirty="0"/>
          </a:p>
          <a:p>
            <a:pPr marL="0" indent="0">
              <a:buNone/>
            </a:pPr>
            <a:endParaRPr lang="en-US" dirty="0" smtClean="0"/>
          </a:p>
          <a:p>
            <a:pPr marL="0" indent="0">
              <a:buNone/>
            </a:pPr>
            <a:r>
              <a:rPr lang="en-US" dirty="0" smtClean="0"/>
              <a:t>See </a:t>
            </a:r>
            <a:r>
              <a:rPr lang="en-US" dirty="0"/>
              <a:t>pages </a:t>
            </a:r>
            <a:r>
              <a:rPr lang="en-US" dirty="0" smtClean="0"/>
              <a:t>32 </a:t>
            </a:r>
            <a:r>
              <a:rPr lang="en-US" dirty="0"/>
              <a:t>– </a:t>
            </a:r>
            <a:r>
              <a:rPr lang="en-US" dirty="0" smtClean="0"/>
              <a:t>33 of the Grant </a:t>
            </a:r>
            <a:r>
              <a:rPr lang="en-US" dirty="0"/>
              <a:t>Solicitation Package </a:t>
            </a:r>
            <a:r>
              <a:rPr lang="en-US" dirty="0" smtClean="0"/>
              <a:t>for </a:t>
            </a:r>
            <a:r>
              <a:rPr lang="en-US" dirty="0"/>
              <a:t>details on each cost category</a:t>
            </a:r>
            <a:r>
              <a:rPr lang="en-US" dirty="0" smtClean="0"/>
              <a:t>.</a:t>
            </a:r>
          </a:p>
          <a:p>
            <a:pPr marL="0" indent="0">
              <a:buNone/>
            </a:pPr>
            <a:endParaRPr lang="en-US" dirty="0" smtClean="0"/>
          </a:p>
          <a:p>
            <a:pPr marL="0" indent="0">
              <a:buNone/>
            </a:pPr>
            <a:r>
              <a:rPr lang="en-US" b="1" dirty="0" smtClean="0"/>
              <a:t>Check the box next to Allowable and unallowable costs on the Pre-Activity Form.</a:t>
            </a:r>
          </a:p>
          <a:p>
            <a:pPr marL="0" indent="0">
              <a:buNone/>
            </a:pPr>
            <a:endParaRPr lang="en-US" dirty="0"/>
          </a:p>
          <a:p>
            <a:endParaRPr lang="en-US" dirty="0"/>
          </a:p>
        </p:txBody>
      </p:sp>
    </p:spTree>
    <p:extLst>
      <p:ext uri="{BB962C8B-B14F-4D97-AF65-F5344CB8AC3E}">
        <p14:creationId xmlns:p14="http://schemas.microsoft.com/office/powerpoint/2010/main" val="199443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View?</a:t>
            </a:r>
            <a:endParaRPr lang="en-US" dirty="0"/>
          </a:p>
        </p:txBody>
      </p:sp>
      <p:sp>
        <p:nvSpPr>
          <p:cNvPr id="3" name="Content Placeholder 2"/>
          <p:cNvSpPr>
            <a:spLocks noGrp="1"/>
          </p:cNvSpPr>
          <p:nvPr>
            <p:ph idx="1"/>
          </p:nvPr>
        </p:nvSpPr>
        <p:spPr/>
        <p:txBody>
          <a:bodyPr/>
          <a:lstStyle/>
          <a:p>
            <a:pPr marL="0" indent="0">
              <a:buNone/>
            </a:pPr>
            <a:r>
              <a:rPr lang="en-US" dirty="0" smtClean="0"/>
              <a:t>The Project </a:t>
            </a:r>
            <a:r>
              <a:rPr lang="en-US" dirty="0"/>
              <a:t>D</a:t>
            </a:r>
            <a:r>
              <a:rPr lang="en-US" dirty="0" smtClean="0"/>
              <a:t>irector is </a:t>
            </a:r>
            <a:r>
              <a:rPr lang="en-US" b="1" dirty="0" smtClean="0"/>
              <a:t>required</a:t>
            </a:r>
            <a:r>
              <a:rPr lang="en-US" dirty="0" smtClean="0"/>
              <a:t> to view the Pre-Activity Presentation and complete the Pre-Activity form.  </a:t>
            </a:r>
          </a:p>
          <a:p>
            <a:pPr marL="0" indent="0">
              <a:buNone/>
            </a:pPr>
            <a:endParaRPr lang="en-US" dirty="0"/>
          </a:p>
          <a:p>
            <a:pPr marL="0" indent="0">
              <a:buNone/>
            </a:pPr>
            <a:r>
              <a:rPr lang="en-US" dirty="0" smtClean="0"/>
              <a:t>The Fiscal Officer is encouraged to view the presentation.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3669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to Purchase Form</a:t>
            </a:r>
            <a:endParaRPr lang="en-US" dirty="0"/>
          </a:p>
        </p:txBody>
      </p:sp>
      <p:sp>
        <p:nvSpPr>
          <p:cNvPr id="3" name="Content Placeholder 2"/>
          <p:cNvSpPr>
            <a:spLocks noGrp="1"/>
          </p:cNvSpPr>
          <p:nvPr>
            <p:ph idx="1"/>
          </p:nvPr>
        </p:nvSpPr>
        <p:spPr/>
        <p:txBody>
          <a:bodyPr>
            <a:normAutofit/>
          </a:bodyPr>
          <a:lstStyle/>
          <a:p>
            <a:r>
              <a:rPr lang="en-US" dirty="0" smtClean="0"/>
              <a:t>Even if the item is approved in the grant, all </a:t>
            </a:r>
            <a:r>
              <a:rPr lang="en-US" dirty="0"/>
              <a:t>purchases must be submitted to and approved by </a:t>
            </a:r>
            <a:r>
              <a:rPr lang="en-US" dirty="0" smtClean="0"/>
              <a:t>OTSO </a:t>
            </a:r>
            <a:r>
              <a:rPr lang="en-US" dirty="0"/>
              <a:t>on a Request to Purchase form prior to incurring the cost.</a:t>
            </a:r>
          </a:p>
          <a:p>
            <a:r>
              <a:rPr lang="en-US" dirty="0"/>
              <a:t>A Request to Purchase </a:t>
            </a:r>
            <a:r>
              <a:rPr lang="en-US" dirty="0" smtClean="0"/>
              <a:t>form </a:t>
            </a:r>
            <a:r>
              <a:rPr lang="en-US" dirty="0"/>
              <a:t>is required for:</a:t>
            </a:r>
          </a:p>
          <a:p>
            <a:pPr lvl="1"/>
            <a:r>
              <a:rPr lang="en-US" dirty="0" smtClean="0"/>
              <a:t>Education Efforts</a:t>
            </a:r>
          </a:p>
          <a:p>
            <a:pPr marL="0" indent="0">
              <a:buNone/>
            </a:pPr>
            <a:endParaRPr lang="en-US" dirty="0" smtClean="0"/>
          </a:p>
          <a:p>
            <a:pPr marL="0" indent="0">
              <a:buNone/>
            </a:pPr>
            <a:r>
              <a:rPr lang="en-US" dirty="0" smtClean="0"/>
              <a:t>Any questions about whether or not a form is required, contact OTSO.</a:t>
            </a:r>
          </a:p>
          <a:p>
            <a:pPr marL="0" indent="0">
              <a:buNone/>
            </a:pPr>
            <a:endParaRPr lang="en-US" dirty="0"/>
          </a:p>
          <a:p>
            <a:pPr marL="0" indent="0">
              <a:buNone/>
            </a:pPr>
            <a:r>
              <a:rPr lang="en-US" b="1" dirty="0" smtClean="0"/>
              <a:t>Check the box next to Request to Purchase form on the Pre-Activity Form.</a:t>
            </a:r>
            <a:endParaRPr lang="en-US" b="1" dirty="0"/>
          </a:p>
          <a:p>
            <a:endParaRPr lang="en-US" dirty="0"/>
          </a:p>
        </p:txBody>
      </p:sp>
    </p:spTree>
    <p:extLst>
      <p:ext uri="{BB962C8B-B14F-4D97-AF65-F5344CB8AC3E}">
        <p14:creationId xmlns:p14="http://schemas.microsoft.com/office/powerpoint/2010/main" val="1392226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Revisions</a:t>
            </a:r>
            <a:endParaRPr lang="en-US" dirty="0"/>
          </a:p>
        </p:txBody>
      </p:sp>
      <p:sp>
        <p:nvSpPr>
          <p:cNvPr id="3" name="Content Placeholder 2"/>
          <p:cNvSpPr>
            <a:spLocks noGrp="1"/>
          </p:cNvSpPr>
          <p:nvPr>
            <p:ph idx="1"/>
          </p:nvPr>
        </p:nvSpPr>
        <p:spPr/>
        <p:txBody>
          <a:bodyPr>
            <a:normAutofit lnSpcReduction="10000"/>
          </a:bodyPr>
          <a:lstStyle/>
          <a:p>
            <a:r>
              <a:rPr lang="en-US" dirty="0" smtClean="0"/>
              <a:t>Any changes, additions, or deletions to this agreement must be submitted online and approved by OTSO prior to implementing proposed changes.</a:t>
            </a:r>
          </a:p>
          <a:p>
            <a:r>
              <a:rPr lang="en-US" dirty="0" smtClean="0"/>
              <a:t>A reimbursement claim cannot be submitted while a revision is in process. </a:t>
            </a:r>
            <a:r>
              <a:rPr lang="en-US" dirty="0"/>
              <a:t>Y</a:t>
            </a:r>
            <a:r>
              <a:rPr lang="en-US" dirty="0" smtClean="0"/>
              <a:t>ou must wait until the revision is finalized (approved or rejected).  If you have a claim in process and you submit a revision – the revision will be rejected.</a:t>
            </a:r>
          </a:p>
          <a:p>
            <a:r>
              <a:rPr lang="en-US" dirty="0" smtClean="0"/>
              <a:t>All revisions must be submitted online to OTSO by September 1, 2014.</a:t>
            </a:r>
          </a:p>
          <a:p>
            <a:endParaRPr lang="en-US" dirty="0" smtClean="0"/>
          </a:p>
          <a:p>
            <a:pPr marL="0" indent="0">
              <a:buNone/>
            </a:pPr>
            <a:r>
              <a:rPr lang="en-US" b="1" dirty="0"/>
              <a:t>Check the box next to </a:t>
            </a:r>
            <a:r>
              <a:rPr lang="en-US" b="1" dirty="0" smtClean="0"/>
              <a:t>Grant Revisions on </a:t>
            </a:r>
            <a:r>
              <a:rPr lang="en-US" b="1" dirty="0"/>
              <a:t>the Pre-Activity Form.</a:t>
            </a:r>
          </a:p>
          <a:p>
            <a:pPr marL="0" indent="0">
              <a:buNone/>
            </a:pPr>
            <a:endParaRPr lang="en-US" dirty="0"/>
          </a:p>
        </p:txBody>
      </p:sp>
    </p:spTree>
    <p:extLst>
      <p:ext uri="{BB962C8B-B14F-4D97-AF65-F5344CB8AC3E}">
        <p14:creationId xmlns:p14="http://schemas.microsoft.com/office/powerpoint/2010/main" val="2728284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Terms and Conditions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complete list is on pages 12 – 28 of the FFY 2014 Grant Solicitation Package.</a:t>
            </a:r>
          </a:p>
          <a:p>
            <a:pPr marL="0" indent="0">
              <a:buNone/>
            </a:pPr>
            <a:r>
              <a:rPr lang="en-US" dirty="0"/>
              <a:t>1)  Agreement</a:t>
            </a:r>
          </a:p>
          <a:p>
            <a:pPr marL="548640" lvl="2" indent="0">
              <a:buNone/>
            </a:pPr>
            <a:r>
              <a:rPr lang="en-US" dirty="0"/>
              <a:t>Any inconsistencies between agreements and any attached documents shall be resolved in favor of the most current revised agreement on the online system, which shall be the controlling document</a:t>
            </a:r>
            <a:r>
              <a:rPr lang="en-US" dirty="0" smtClean="0"/>
              <a:t>.</a:t>
            </a:r>
          </a:p>
          <a:p>
            <a:pPr marL="548640" lvl="2" indent="0">
              <a:buNone/>
            </a:pPr>
            <a:endParaRPr lang="en-US" dirty="0"/>
          </a:p>
          <a:p>
            <a:pPr marL="0" indent="0">
              <a:buNone/>
            </a:pPr>
            <a:r>
              <a:rPr lang="en-US" dirty="0" smtClean="0"/>
              <a:t>18)  </a:t>
            </a:r>
            <a:r>
              <a:rPr lang="en-US" dirty="0"/>
              <a:t>Press Release</a:t>
            </a:r>
          </a:p>
          <a:p>
            <a:pPr marL="548640" lvl="2" indent="0">
              <a:buNone/>
            </a:pPr>
            <a:r>
              <a:rPr lang="en-US" dirty="0"/>
              <a:t>Each sub-grantee is required to submit a press release to their local media announcing the grant award, including amount and purpose of award.  </a:t>
            </a:r>
          </a:p>
          <a:p>
            <a:endParaRPr lang="en-US" dirty="0"/>
          </a:p>
        </p:txBody>
      </p:sp>
    </p:spTree>
    <p:extLst>
      <p:ext uri="{BB962C8B-B14F-4D97-AF65-F5344CB8AC3E}">
        <p14:creationId xmlns:p14="http://schemas.microsoft.com/office/powerpoint/2010/main" val="188308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21)  </a:t>
            </a:r>
            <a:r>
              <a:rPr lang="en-US" dirty="0"/>
              <a:t>GRANTS User Accounts/Password Security</a:t>
            </a:r>
          </a:p>
          <a:p>
            <a:pPr marL="822960" lvl="3" indent="0">
              <a:buNone/>
            </a:pPr>
            <a:r>
              <a:rPr lang="en-US" dirty="0"/>
              <a:t>For security purposes, each person using the GRANTS system must have a separate user name and password.  Each account must have its own email account.  </a:t>
            </a:r>
            <a:r>
              <a:rPr lang="en-US" b="1" dirty="0"/>
              <a:t>Sub-grantee agency personnel must not share passwords with agency staff or </a:t>
            </a:r>
            <a:r>
              <a:rPr lang="en-US" b="1" dirty="0" smtClean="0"/>
              <a:t>OTSO </a:t>
            </a:r>
            <a:r>
              <a:rPr lang="en-US" b="1" dirty="0"/>
              <a:t>staff.</a:t>
            </a:r>
          </a:p>
          <a:p>
            <a:pPr marL="0" indent="0">
              <a:buNone/>
            </a:pPr>
            <a:r>
              <a:rPr lang="en-US" dirty="0" smtClean="0"/>
              <a:t>22)  </a:t>
            </a:r>
            <a:r>
              <a:rPr lang="en-US" dirty="0"/>
              <a:t>Labor Costs</a:t>
            </a:r>
          </a:p>
          <a:p>
            <a:pPr marL="822960" lvl="3" indent="0">
              <a:buNone/>
            </a:pPr>
            <a:r>
              <a:rPr lang="en-US" dirty="0"/>
              <a:t>All work (personnel labor costs) reimbursed under this grant must be for actual hours worked.  Labor costs based on a percentage of hours worked will not be accepted for reimbursement.  Leave hours </a:t>
            </a:r>
            <a:r>
              <a:rPr lang="en-US" dirty="0" smtClean="0"/>
              <a:t>(e.g., </a:t>
            </a:r>
            <a:r>
              <a:rPr lang="en-US" dirty="0"/>
              <a:t>sick, vacation, personal, holiday, etc.) are not reimbursable as direct labor.  The employer’s share of fringe benefits </a:t>
            </a:r>
            <a:r>
              <a:rPr lang="en-US" dirty="0" smtClean="0"/>
              <a:t>(e.g., </a:t>
            </a:r>
            <a:r>
              <a:rPr lang="en-US" dirty="0"/>
              <a:t>retirement, Workers’ Compensation, Medicare, etc.) are eligible for reimbursement.  Documentation verifying fringe percentages must be available to </a:t>
            </a:r>
            <a:r>
              <a:rPr lang="en-US" dirty="0" smtClean="0"/>
              <a:t>OTSO </a:t>
            </a:r>
            <a:r>
              <a:rPr lang="en-US" dirty="0"/>
              <a:t>upon request.</a:t>
            </a:r>
          </a:p>
          <a:p>
            <a:endParaRPr lang="en-US" dirty="0"/>
          </a:p>
        </p:txBody>
      </p:sp>
    </p:spTree>
    <p:extLst>
      <p:ext uri="{BB962C8B-B14F-4D97-AF65-F5344CB8AC3E}">
        <p14:creationId xmlns:p14="http://schemas.microsoft.com/office/powerpoint/2010/main" val="2570031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31)  Training</a:t>
            </a:r>
          </a:p>
          <a:p>
            <a:pPr marL="822960" lvl="3" indent="0">
              <a:buNone/>
            </a:pPr>
            <a:r>
              <a:rPr lang="en-US" dirty="0" smtClean="0"/>
              <a:t>The cost of training personnel for traffic safety purposes may be funded when the training supports both the goals and scope of work of the approved grant program and the goals of OTSO.  All training requests and purchases must be submitted to and approved by OTSO on a Request to Purchase form prior to incurring the cost.</a:t>
            </a:r>
          </a:p>
          <a:p>
            <a:pPr marL="0" indent="0">
              <a:buNone/>
            </a:pPr>
            <a:r>
              <a:rPr lang="en-US" dirty="0" smtClean="0"/>
              <a:t>33)  Reimbursement Claims</a:t>
            </a:r>
          </a:p>
          <a:p>
            <a:pPr marL="822960" lvl="3" indent="0">
              <a:buNone/>
            </a:pPr>
            <a:r>
              <a:rPr lang="en-US" dirty="0" smtClean="0"/>
              <a:t>This agreement will operate on a reimbursement basis only.  The administering agency must first incur the costs for approved expenditures and then apply for the reimbursement.  Appropriate and accurate documentation will be required for each expense.  Claim schedules are set up either monthly or quarterly based on sub-grantees selection on the pre-activity form.  </a:t>
            </a:r>
            <a:r>
              <a:rPr lang="en-US" dirty="0"/>
              <a:t>A</a:t>
            </a:r>
            <a:r>
              <a:rPr lang="en-US" dirty="0" smtClean="0"/>
              <a:t>ny changes from this schedule must be made by the sub-grantee in writing.  Each sub-grantee must submit reimbursement claims by the due date assigned to the claim in the GRANTS System.</a:t>
            </a:r>
          </a:p>
        </p:txBody>
      </p:sp>
    </p:spTree>
    <p:extLst>
      <p:ext uri="{BB962C8B-B14F-4D97-AF65-F5344CB8AC3E}">
        <p14:creationId xmlns:p14="http://schemas.microsoft.com/office/powerpoint/2010/main" val="3244366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	</a:t>
            </a:r>
            <a:endParaRPr lang="en-US" dirty="0"/>
          </a:p>
        </p:txBody>
      </p:sp>
      <p:sp>
        <p:nvSpPr>
          <p:cNvPr id="3" name="Content Placeholder 2"/>
          <p:cNvSpPr>
            <a:spLocks noGrp="1"/>
          </p:cNvSpPr>
          <p:nvPr>
            <p:ph idx="1"/>
          </p:nvPr>
        </p:nvSpPr>
        <p:spPr/>
        <p:txBody>
          <a:bodyPr/>
          <a:lstStyle/>
          <a:p>
            <a:pPr marL="0" indent="0">
              <a:buNone/>
            </a:pPr>
            <a:r>
              <a:rPr lang="en-US" dirty="0" smtClean="0"/>
              <a:t>35)  Narrative Progress Reports</a:t>
            </a:r>
          </a:p>
          <a:p>
            <a:pPr marL="822960" lvl="3" indent="0">
              <a:buNone/>
            </a:pPr>
            <a:r>
              <a:rPr lang="en-US" dirty="0" smtClean="0"/>
              <a:t>The timetable for submission of narrative progress reports will be determined by OTSO.  Each sub-grantee must submit progress reports by the due date assigned to the report in the GRANTS system.</a:t>
            </a:r>
          </a:p>
          <a:p>
            <a:pPr marL="822960" lvl="3" indent="0">
              <a:buNone/>
            </a:pPr>
            <a:endParaRPr lang="en-US" dirty="0"/>
          </a:p>
          <a:p>
            <a:pPr marL="0" indent="0">
              <a:buNone/>
            </a:pPr>
            <a:r>
              <a:rPr lang="en-US" dirty="0" smtClean="0"/>
              <a:t>38)  Final Report and Final Claim</a:t>
            </a:r>
          </a:p>
          <a:p>
            <a:pPr marL="822960" lvl="3" indent="0">
              <a:buNone/>
            </a:pPr>
            <a:r>
              <a:rPr lang="en-US" dirty="0" smtClean="0"/>
              <a:t>A final comprehensive annual project activity report must be submitted to OTSO by November 1.</a:t>
            </a:r>
          </a:p>
          <a:p>
            <a:pPr marL="1348740" lvl="4" indent="-342900">
              <a:buFont typeface="+mj-lt"/>
              <a:buAutoNum type="alphaLcParenR"/>
            </a:pPr>
            <a:r>
              <a:rPr lang="en-US" dirty="0" smtClean="0"/>
              <a:t>Final reports not received by November 1 will result in a 10 percent penalty deduction to the final claim reimbursement.</a:t>
            </a:r>
          </a:p>
          <a:p>
            <a:pPr marL="1348740" lvl="4" indent="-342900">
              <a:buFont typeface="+mj-lt"/>
              <a:buAutoNum type="alphaLcParenR"/>
            </a:pPr>
            <a:r>
              <a:rPr lang="en-US" dirty="0" smtClean="0"/>
              <a:t>If a final project activity report is received after November 15, the final claim will not be reimbursed.</a:t>
            </a:r>
          </a:p>
          <a:p>
            <a:pPr marL="822960" lvl="3" indent="0">
              <a:buNone/>
            </a:pPr>
            <a:r>
              <a:rPr lang="en-US" dirty="0" smtClean="0"/>
              <a:t>A properly documented final claim for reimbursement must be submitted to OTSO by November 1.</a:t>
            </a:r>
          </a:p>
          <a:p>
            <a:pPr marL="1348740" lvl="4" indent="-342900">
              <a:buFont typeface="+mj-lt"/>
              <a:buAutoNum type="alphaLcParenR"/>
            </a:pPr>
            <a:r>
              <a:rPr lang="en-US" dirty="0" smtClean="0"/>
              <a:t>Final claims not received by November 1 will result in a 10 percent penalty deduction in the final claim reimbursement.</a:t>
            </a:r>
          </a:p>
          <a:p>
            <a:pPr marL="1348740" lvl="4" indent="-342900">
              <a:buFont typeface="+mj-lt"/>
              <a:buAutoNum type="alphaLcParenR"/>
            </a:pPr>
            <a:r>
              <a:rPr lang="en-US" dirty="0" smtClean="0"/>
              <a:t>Final claims received after November 15 will not be reimbursed.</a:t>
            </a:r>
          </a:p>
        </p:txBody>
      </p:sp>
    </p:spTree>
    <p:extLst>
      <p:ext uri="{BB962C8B-B14F-4D97-AF65-F5344CB8AC3E}">
        <p14:creationId xmlns:p14="http://schemas.microsoft.com/office/powerpoint/2010/main" val="1954545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39)  Records Retention</a:t>
            </a:r>
          </a:p>
          <a:p>
            <a:pPr marL="822960" lvl="3" indent="0">
              <a:buNone/>
            </a:pPr>
            <a:r>
              <a:rPr lang="en-US" dirty="0" smtClean="0"/>
              <a:t>All records relating to project activity and/or expenditures must be maintained for review by representatives of the federal or state government for at least three years following the final reimbursement payment.</a:t>
            </a:r>
          </a:p>
          <a:p>
            <a:pPr marL="822960" lvl="3" indent="0">
              <a:buNone/>
            </a:pPr>
            <a:endParaRPr lang="en-US" dirty="0" smtClean="0"/>
          </a:p>
          <a:p>
            <a:pPr marL="0" indent="0">
              <a:buNone/>
            </a:pPr>
            <a:r>
              <a:rPr lang="en-US" dirty="0" smtClean="0"/>
              <a:t>41)  Termination of Agreement</a:t>
            </a:r>
          </a:p>
          <a:p>
            <a:pPr marL="822960" lvl="3" indent="0">
              <a:buNone/>
            </a:pPr>
            <a:r>
              <a:rPr lang="en-US" dirty="0" smtClean="0"/>
              <a:t>Either OTSO or the sub-grantee may terminate this Agreement for any reason by giving the other party 30 days written notice.  If the Agreement is cancelled under this provision, OTSO shall reimburse the sub-grantee for approved work completed and documented to that date.  Upon termination all data results, reports and other materials developed by the sub-grantee will become the property of OTSO.  All of the equipment, materials and/or supplies provided to the sub-grantee for use under this agreement must be returned to OTSO upon request within 30 days of said written notice.  Should any change in federal funding adversely affect OTSO’s ability to complete the fiscal year’s activities, OTSO has the right to revise or terminate the agreement in writing.</a:t>
            </a:r>
            <a:endParaRPr lang="en-US" dirty="0"/>
          </a:p>
        </p:txBody>
      </p:sp>
    </p:spTree>
    <p:extLst>
      <p:ext uri="{BB962C8B-B14F-4D97-AF65-F5344CB8AC3E}">
        <p14:creationId xmlns:p14="http://schemas.microsoft.com/office/powerpoint/2010/main" val="616286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	</a:t>
            </a:r>
            <a:endParaRPr lang="en-US" dirty="0"/>
          </a:p>
        </p:txBody>
      </p:sp>
      <p:sp>
        <p:nvSpPr>
          <p:cNvPr id="3" name="Content Placeholder 2"/>
          <p:cNvSpPr>
            <a:spLocks noGrp="1"/>
          </p:cNvSpPr>
          <p:nvPr>
            <p:ph idx="1"/>
          </p:nvPr>
        </p:nvSpPr>
        <p:spPr/>
        <p:txBody>
          <a:bodyPr/>
          <a:lstStyle/>
          <a:p>
            <a:pPr marL="0" indent="0">
              <a:buNone/>
            </a:pPr>
            <a:r>
              <a:rPr lang="en-US" dirty="0" smtClean="0"/>
              <a:t>43)  Enforcing Seat Belt Laws</a:t>
            </a:r>
          </a:p>
          <a:p>
            <a:pPr marL="822960" lvl="3" indent="0">
              <a:buNone/>
            </a:pPr>
            <a:r>
              <a:rPr lang="en-US" dirty="0" smtClean="0"/>
              <a:t>The agency will enforce all seat belt and child restraint laws on all traffic stops made under this grant.</a:t>
            </a:r>
          </a:p>
          <a:p>
            <a:pPr marL="822960" lvl="3" indent="0">
              <a:buNone/>
            </a:pPr>
            <a:endParaRPr lang="en-US" dirty="0"/>
          </a:p>
          <a:p>
            <a:pPr marL="0" indent="0">
              <a:buNone/>
            </a:pPr>
            <a:r>
              <a:rPr lang="en-US" dirty="0" smtClean="0"/>
              <a:t>46)  Mandatory Blitzes</a:t>
            </a:r>
          </a:p>
          <a:p>
            <a:pPr marL="822960" lvl="3" indent="0">
              <a:buNone/>
            </a:pPr>
            <a:r>
              <a:rPr lang="en-US" dirty="0" smtClean="0"/>
              <a:t>Funding for all OTSO identified blitzes must be used for saturation patrols and OVI checkpoints only.  Directing traffic, conducting parking detail at events, crash investigations, any non-traffic safety related activities, or any activities not identified in scope of work or work plan are not reimbursable activities.</a:t>
            </a:r>
          </a:p>
          <a:p>
            <a:pPr marL="822960" lvl="3" indent="0">
              <a:buNone/>
            </a:pPr>
            <a:endParaRPr lang="en-US" dirty="0"/>
          </a:p>
          <a:p>
            <a:pPr marL="0" indent="0">
              <a:buNone/>
            </a:pPr>
            <a:r>
              <a:rPr lang="en-US" dirty="0" smtClean="0"/>
              <a:t>47)  National Enforcement Campaigns</a:t>
            </a:r>
          </a:p>
          <a:p>
            <a:pPr marL="822960" lvl="3" indent="0">
              <a:buNone/>
            </a:pPr>
            <a:r>
              <a:rPr lang="en-US" dirty="0" smtClean="0"/>
              <a:t>All agencies utilizing overtime enforcement funds from OTSO are required to participate in the “Click It or Ticket” (CIOT) mobilization and the “Drive Sober or Get Pulled Over” (DSOGPO) alcohol crackdown.</a:t>
            </a:r>
            <a:endParaRPr lang="en-US" dirty="0"/>
          </a:p>
        </p:txBody>
      </p:sp>
    </p:spTree>
    <p:extLst>
      <p:ext uri="{BB962C8B-B14F-4D97-AF65-F5344CB8AC3E}">
        <p14:creationId xmlns:p14="http://schemas.microsoft.com/office/powerpoint/2010/main" val="2601422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pPr marL="0" indent="0">
              <a:buNone/>
            </a:pPr>
            <a:r>
              <a:rPr lang="en-US" dirty="0" smtClean="0"/>
              <a:t>48)  Press Releases</a:t>
            </a:r>
          </a:p>
          <a:p>
            <a:pPr marL="822960" lvl="3" indent="0">
              <a:buNone/>
            </a:pPr>
            <a:r>
              <a:rPr lang="en-US" dirty="0" smtClean="0"/>
              <a:t>In addition to the grant award press release, OVI Task Forces are required to conduct three press conference events (one in coordination with DSOGPO), promote the task force through press releases and publicize checkpoints as required by law.  </a:t>
            </a:r>
          </a:p>
          <a:p>
            <a:pPr marL="822960" lvl="3" indent="0">
              <a:buNone/>
            </a:pPr>
            <a:endParaRPr lang="en-US" dirty="0"/>
          </a:p>
          <a:p>
            <a:pPr marL="0" indent="0">
              <a:buNone/>
            </a:pPr>
            <a:r>
              <a:rPr lang="en-US" dirty="0" smtClean="0"/>
              <a:t>50)  Monthly Enforcement Reports</a:t>
            </a:r>
          </a:p>
          <a:p>
            <a:pPr marL="822960" lvl="3" indent="0">
              <a:buNone/>
            </a:pPr>
            <a:r>
              <a:rPr lang="en-US" dirty="0" smtClean="0"/>
              <a:t>Whether or not a sub-grantee conducts grant-related activity, each sub-grantee must submit an enforcement report monthly.  The monthly enforcement report must be submitted online to OTSO by the 15</a:t>
            </a:r>
            <a:r>
              <a:rPr lang="en-US" baseline="30000" dirty="0" smtClean="0"/>
              <a:t>th</a:t>
            </a:r>
            <a:r>
              <a:rPr lang="en-US" dirty="0" smtClean="0"/>
              <a:t> calendar day of the following month.  Failure to submit these reports in a timely manner will cause a delay in payment of claims, may jeopardize funding for present and future projects and may result in being placed in “Sub-grantee on Notice” status.</a:t>
            </a:r>
          </a:p>
          <a:p>
            <a:pPr marL="822960" lvl="3" indent="0">
              <a:buNone/>
            </a:pPr>
            <a:endParaRPr lang="en-US" dirty="0"/>
          </a:p>
          <a:p>
            <a:pPr marL="0" indent="0">
              <a:buNone/>
            </a:pPr>
            <a:r>
              <a:rPr lang="en-US" b="1" dirty="0"/>
              <a:t>Check the box next to Terms and Conditions on the Pre-Activity form.</a:t>
            </a:r>
          </a:p>
          <a:p>
            <a:pPr marL="822960" lvl="3" indent="0">
              <a:buNone/>
            </a:pPr>
            <a:endParaRPr lang="en-US" dirty="0"/>
          </a:p>
        </p:txBody>
      </p:sp>
    </p:spTree>
    <p:extLst>
      <p:ext uri="{BB962C8B-B14F-4D97-AF65-F5344CB8AC3E}">
        <p14:creationId xmlns:p14="http://schemas.microsoft.com/office/powerpoint/2010/main" val="3162789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Visibility Enforcement Overtime Grant</a:t>
            </a:r>
            <a:endParaRPr lang="en-US" dirty="0"/>
          </a:p>
        </p:txBody>
      </p:sp>
      <p:sp>
        <p:nvSpPr>
          <p:cNvPr id="3" name="Text Placeholder 2"/>
          <p:cNvSpPr>
            <a:spLocks noGrp="1"/>
          </p:cNvSpPr>
          <p:nvPr>
            <p:ph type="body" idx="1"/>
          </p:nvPr>
        </p:nvSpPr>
        <p:spPr/>
        <p:txBody>
          <a:bodyPr/>
          <a:lstStyle/>
          <a:p>
            <a:r>
              <a:rPr lang="en-US" dirty="0" smtClean="0"/>
              <a:t>GRANTS System</a:t>
            </a:r>
          </a:p>
          <a:p>
            <a:r>
              <a:rPr lang="en-US" dirty="0" smtClean="0"/>
              <a:t>Report, Reimbursement Claim and Revision Process</a:t>
            </a:r>
            <a:endParaRPr lang="en-US" dirty="0"/>
          </a:p>
        </p:txBody>
      </p:sp>
    </p:spTree>
    <p:extLst>
      <p:ext uri="{BB962C8B-B14F-4D97-AF65-F5344CB8AC3E}">
        <p14:creationId xmlns:p14="http://schemas.microsoft.com/office/powerpoint/2010/main" val="47063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Bucyrus District</a:t>
            </a:r>
            <a:br>
              <a:rPr lang="en-US" dirty="0" smtClean="0"/>
            </a:br>
            <a:r>
              <a:rPr lang="en-US" dirty="0" smtClean="0"/>
              <a:t>	</a:t>
            </a:r>
            <a:endParaRPr lang="en-US" dirty="0"/>
          </a:p>
        </p:txBody>
      </p:sp>
      <p:sp>
        <p:nvSpPr>
          <p:cNvPr id="6" name="Rectangle 5"/>
          <p:cNvSpPr/>
          <p:nvPr/>
        </p:nvSpPr>
        <p:spPr>
          <a:xfrm>
            <a:off x="4343400" y="4744825"/>
            <a:ext cx="4572000" cy="1477328"/>
          </a:xfrm>
          <a:prstGeom prst="rect">
            <a:avLst/>
          </a:prstGeom>
        </p:spPr>
        <p:txBody>
          <a:bodyPr>
            <a:spAutoFit/>
          </a:bodyPr>
          <a:lstStyle/>
          <a:p>
            <a:r>
              <a:rPr lang="en-US" b="1" dirty="0"/>
              <a:t>Contact Information:</a:t>
            </a:r>
            <a:endParaRPr lang="en-US" dirty="0"/>
          </a:p>
          <a:p>
            <a:r>
              <a:rPr lang="en-US" b="1" dirty="0"/>
              <a:t>OTSO:</a:t>
            </a:r>
            <a:r>
              <a:rPr lang="en-US" dirty="0"/>
              <a:t>  614/466-3250</a:t>
            </a:r>
          </a:p>
          <a:p>
            <a:r>
              <a:rPr lang="en-US" b="1" dirty="0"/>
              <a:t>Frank </a:t>
            </a:r>
            <a:r>
              <a:rPr lang="en-US" b="1" dirty="0" err="1"/>
              <a:t>Arvay</a:t>
            </a:r>
            <a:r>
              <a:rPr lang="en-US" b="1" dirty="0"/>
              <a:t>:</a:t>
            </a:r>
            <a:r>
              <a:rPr lang="en-US" dirty="0"/>
              <a:t>  419/213-0084</a:t>
            </a:r>
          </a:p>
          <a:p>
            <a:r>
              <a:rPr lang="en-US" b="1" dirty="0"/>
              <a:t>OSP Patrol Post:</a:t>
            </a:r>
            <a:r>
              <a:rPr lang="en-US" dirty="0"/>
              <a:t>  </a:t>
            </a:r>
            <a:r>
              <a:rPr lang="en-US" u="sng" dirty="0">
                <a:hlinkClick r:id="rId2"/>
              </a:rPr>
              <a:t>http://statepatrol.ohio.gov/Counties.stm</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4088916" cy="38862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69760190"/>
              </p:ext>
            </p:extLst>
          </p:nvPr>
        </p:nvGraphicFramePr>
        <p:xfrm>
          <a:off x="4079240" y="1447800"/>
          <a:ext cx="4988560" cy="3194050"/>
        </p:xfrm>
        <a:graphic>
          <a:graphicData uri="http://schemas.openxmlformats.org/drawingml/2006/table">
            <a:tbl>
              <a:tblPr firstRow="1" firstCol="1" bandRow="1">
                <a:tableStyleId>{5C22544A-7EE6-4342-B048-85BDC9FD1C3A}</a:tableStyleId>
              </a:tblPr>
              <a:tblGrid>
                <a:gridCol w="878127"/>
                <a:gridCol w="1712472"/>
                <a:gridCol w="1028234"/>
                <a:gridCol w="1369727"/>
              </a:tblGrid>
              <a:tr h="222250">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Ashland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Ashland</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Crawford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Bucyrus</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Erie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Holmes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Wooster</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Huron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Norwalk</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Lorain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Elyria</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Marion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Marion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Ottawa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Richland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Mansfield</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Sandusky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Fremont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Seneca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Fremont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Wayne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Wooster</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Wyandot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Bucyrus</a:t>
                      </a:r>
                      <a:endParaRPr lang="en-US" sz="12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52339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Enforcement Report</a:t>
            </a:r>
            <a:endParaRPr lang="en-US" dirty="0"/>
          </a:p>
        </p:txBody>
      </p:sp>
      <p:sp>
        <p:nvSpPr>
          <p:cNvPr id="3" name="Content Placeholder 2"/>
          <p:cNvSpPr>
            <a:spLocks noGrp="1"/>
          </p:cNvSpPr>
          <p:nvPr>
            <p:ph idx="1"/>
          </p:nvPr>
        </p:nvSpPr>
        <p:spPr/>
        <p:txBody>
          <a:bodyPr/>
          <a:lstStyle/>
          <a:p>
            <a:r>
              <a:rPr lang="en-US" dirty="0" smtClean="0"/>
              <a:t>A monthly enforcement report is due for each month.  Even if there is no grant activity, a report must be submitted. </a:t>
            </a:r>
          </a:p>
          <a:p>
            <a:r>
              <a:rPr lang="en-US" dirty="0" smtClean="0"/>
              <a:t>Each monthly enforcement report is broken down into four forms:</a:t>
            </a:r>
          </a:p>
          <a:p>
            <a:pPr lvl="1"/>
            <a:r>
              <a:rPr lang="en-US" dirty="0" smtClean="0"/>
              <a:t>Daytime Enforcement Activity</a:t>
            </a:r>
          </a:p>
          <a:p>
            <a:pPr lvl="1"/>
            <a:r>
              <a:rPr lang="en-US" dirty="0" smtClean="0"/>
              <a:t>Nighttime Enforcement Activity</a:t>
            </a:r>
          </a:p>
          <a:p>
            <a:pPr lvl="1"/>
            <a:r>
              <a:rPr lang="en-US" dirty="0" smtClean="0"/>
              <a:t>Daytime Sobriety Checkpoint Activity</a:t>
            </a:r>
          </a:p>
          <a:p>
            <a:pPr lvl="1"/>
            <a:r>
              <a:rPr lang="en-US" dirty="0" smtClean="0"/>
              <a:t>Nighttime Sobriety Checkpoint Activity</a:t>
            </a:r>
          </a:p>
          <a:p>
            <a:r>
              <a:rPr lang="en-US" dirty="0" smtClean="0"/>
              <a:t>Each monthly enforcement report is due the 15</a:t>
            </a:r>
            <a:r>
              <a:rPr lang="en-US" baseline="30000" dirty="0" smtClean="0"/>
              <a:t>th</a:t>
            </a:r>
            <a:r>
              <a:rPr lang="en-US" dirty="0" smtClean="0"/>
              <a:t> of the following month (example:  October enforcement report is due November 15</a:t>
            </a:r>
            <a:r>
              <a:rPr lang="en-US" baseline="30000" dirty="0" smtClean="0"/>
              <a:t>th</a:t>
            </a:r>
            <a:r>
              <a:rPr lang="en-US" dirty="0" smtClean="0"/>
              <a:t>).</a:t>
            </a:r>
            <a:endParaRPr lang="en-US" dirty="0"/>
          </a:p>
        </p:txBody>
      </p:sp>
    </p:spTree>
    <p:extLst>
      <p:ext uri="{BB962C8B-B14F-4D97-AF65-F5344CB8AC3E}">
        <p14:creationId xmlns:p14="http://schemas.microsoft.com/office/powerpoint/2010/main" val="2070477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Reports</a:t>
            </a:r>
            <a:endParaRPr lang="en-US" dirty="0"/>
          </a:p>
        </p:txBody>
      </p:sp>
      <p:sp>
        <p:nvSpPr>
          <p:cNvPr id="3" name="Content Placeholder 2"/>
          <p:cNvSpPr>
            <a:spLocks noGrp="1"/>
          </p:cNvSpPr>
          <p:nvPr>
            <p:ph idx="1"/>
          </p:nvPr>
        </p:nvSpPr>
        <p:spPr>
          <a:xfrm>
            <a:off x="457200" y="1600200"/>
            <a:ext cx="4038600" cy="4876800"/>
          </a:xfrm>
        </p:spPr>
        <p:txBody>
          <a:bodyPr/>
          <a:lstStyle/>
          <a:p>
            <a:endParaRPr lang="en-US" dirty="0" smtClean="0"/>
          </a:p>
          <a:p>
            <a:endParaRPr lang="en-US" dirty="0">
              <a:solidFill>
                <a:srgbClr val="FF0000"/>
              </a:solidFill>
            </a:endParaRPr>
          </a:p>
        </p:txBody>
      </p:sp>
      <p:sp>
        <p:nvSpPr>
          <p:cNvPr id="4" name="TextBox 3"/>
          <p:cNvSpPr txBox="1"/>
          <p:nvPr/>
        </p:nvSpPr>
        <p:spPr>
          <a:xfrm>
            <a:off x="0" y="1337677"/>
            <a:ext cx="3962400" cy="3785652"/>
          </a:xfrm>
          <a:prstGeom prst="rect">
            <a:avLst/>
          </a:prstGeom>
          <a:noFill/>
        </p:spPr>
        <p:txBody>
          <a:bodyPr wrap="square" rtlCol="0">
            <a:spAutoFit/>
          </a:bodyPr>
          <a:lstStyle/>
          <a:p>
            <a:pPr marL="342900" indent="-342900">
              <a:buAutoNum type="arabicPeriod"/>
            </a:pPr>
            <a:r>
              <a:rPr lang="en-US" sz="1600" dirty="0" smtClean="0"/>
              <a:t>Progress reports will be listed in the drop down under Progress Reports.</a:t>
            </a:r>
          </a:p>
          <a:p>
            <a:r>
              <a:rPr lang="en-US" sz="1600" dirty="0"/>
              <a:t> </a:t>
            </a:r>
            <a:r>
              <a:rPr lang="en-US" sz="1600" dirty="0" smtClean="0"/>
              <a:t>     </a:t>
            </a:r>
          </a:p>
          <a:p>
            <a:r>
              <a:rPr lang="en-US" sz="1600" dirty="0"/>
              <a:t> </a:t>
            </a:r>
            <a:r>
              <a:rPr lang="en-US" sz="1600" dirty="0" smtClean="0"/>
              <a:t>    Reports will be in the drop down </a:t>
            </a:r>
          </a:p>
          <a:p>
            <a:r>
              <a:rPr lang="en-US" sz="1600" dirty="0"/>
              <a:t> </a:t>
            </a:r>
            <a:r>
              <a:rPr lang="en-US" sz="1600" dirty="0" smtClean="0"/>
              <a:t>    the first day of the reporting</a:t>
            </a:r>
          </a:p>
          <a:p>
            <a:r>
              <a:rPr lang="en-US" sz="1600" dirty="0"/>
              <a:t> </a:t>
            </a:r>
            <a:r>
              <a:rPr lang="en-US" sz="1600" dirty="0" smtClean="0"/>
              <a:t>    period. (Ex.  May Enforcement </a:t>
            </a:r>
          </a:p>
          <a:p>
            <a:r>
              <a:rPr lang="en-US" sz="1600" dirty="0"/>
              <a:t> </a:t>
            </a:r>
            <a:r>
              <a:rPr lang="en-US" sz="1600" dirty="0" smtClean="0"/>
              <a:t>    Report will be in the drop down</a:t>
            </a:r>
          </a:p>
          <a:p>
            <a:r>
              <a:rPr lang="en-US" sz="1600" dirty="0"/>
              <a:t> </a:t>
            </a:r>
            <a:r>
              <a:rPr lang="en-US" sz="1600" dirty="0" smtClean="0"/>
              <a:t>    May 1</a:t>
            </a:r>
            <a:r>
              <a:rPr lang="en-US" sz="1600" baseline="30000" dirty="0" smtClean="0"/>
              <a:t>st</a:t>
            </a:r>
            <a:r>
              <a:rPr lang="en-US" sz="1600" dirty="0" smtClean="0"/>
              <a:t>).  </a:t>
            </a:r>
          </a:p>
          <a:p>
            <a:endParaRPr lang="en-US" sz="1600" dirty="0" smtClean="0"/>
          </a:p>
          <a:p>
            <a:pPr marL="342900" indent="-342900">
              <a:buAutoNum type="arabicPeriod" startAt="2"/>
            </a:pPr>
            <a:r>
              <a:rPr lang="en-US" sz="1600" dirty="0" smtClean="0"/>
              <a:t>The date listed after the report name is the date the report is due.  If a report is past due, you will not be able to submit a claim (or re-submit a claim that was sent back for modifications).</a:t>
            </a:r>
            <a:endParaRPr lang="en-US" sz="1600" dirty="0"/>
          </a:p>
        </p:txBody>
      </p:sp>
      <p:sp>
        <p:nvSpPr>
          <p:cNvPr id="7" name="TextBox 6"/>
          <p:cNvSpPr txBox="1"/>
          <p:nvPr/>
        </p:nvSpPr>
        <p:spPr>
          <a:xfrm>
            <a:off x="6134100" y="5257800"/>
            <a:ext cx="4191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5400"/>
            <a:ext cx="6096000" cy="4876800"/>
          </a:xfrm>
          <a:prstGeom prst="rect">
            <a:avLst/>
          </a:prstGeom>
        </p:spPr>
      </p:pic>
      <p:sp>
        <p:nvSpPr>
          <p:cNvPr id="12" name="Oval 11"/>
          <p:cNvSpPr/>
          <p:nvPr/>
        </p:nvSpPr>
        <p:spPr>
          <a:xfrm>
            <a:off x="1676400" y="5791200"/>
            <a:ext cx="990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5682734"/>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839" y="1676400"/>
            <a:ext cx="5086837" cy="4876800"/>
          </a:xfrm>
          <a:prstGeom prst="rect">
            <a:avLst/>
          </a:prstGeom>
        </p:spPr>
      </p:pic>
      <p:sp>
        <p:nvSpPr>
          <p:cNvPr id="10" name="Oval 9"/>
          <p:cNvSpPr/>
          <p:nvPr/>
        </p:nvSpPr>
        <p:spPr>
          <a:xfrm>
            <a:off x="4343400" y="5029200"/>
            <a:ext cx="2514600" cy="413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0" y="5123329"/>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3669358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Enforcement Reports</a:t>
            </a:r>
            <a:endParaRPr lang="en-US" dirty="0"/>
          </a:p>
        </p:txBody>
      </p:sp>
      <p:sp>
        <p:nvSpPr>
          <p:cNvPr id="5" name="TextBox 4"/>
          <p:cNvSpPr txBox="1"/>
          <p:nvPr/>
        </p:nvSpPr>
        <p:spPr>
          <a:xfrm>
            <a:off x="15536" y="1371600"/>
            <a:ext cx="4114800" cy="1754326"/>
          </a:xfrm>
          <a:prstGeom prst="rect">
            <a:avLst/>
          </a:prstGeom>
          <a:noFill/>
        </p:spPr>
        <p:txBody>
          <a:bodyPr wrap="square" rtlCol="0">
            <a:spAutoFit/>
          </a:bodyPr>
          <a:lstStyle/>
          <a:p>
            <a:r>
              <a:rPr lang="en-US" dirty="0" smtClean="0"/>
              <a:t>To initiate the report:</a:t>
            </a:r>
          </a:p>
          <a:p>
            <a:endParaRPr lang="en-US" dirty="0"/>
          </a:p>
          <a:p>
            <a:pPr marL="342900" indent="-342900">
              <a:buAutoNum type="arabicPeriod"/>
            </a:pPr>
            <a:r>
              <a:rPr lang="en-US" dirty="0" smtClean="0"/>
              <a:t>Select the report from the drop down menu.</a:t>
            </a:r>
          </a:p>
          <a:p>
            <a:r>
              <a:rPr lang="en-US" dirty="0" smtClean="0"/>
              <a:t> </a:t>
            </a:r>
          </a:p>
          <a:p>
            <a:r>
              <a:rPr lang="en-US" dirty="0" smtClean="0"/>
              <a:t>2.  Click the “Create” 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600200"/>
            <a:ext cx="5086837" cy="4876800"/>
          </a:xfrm>
        </p:spPr>
      </p:pic>
      <p:sp>
        <p:nvSpPr>
          <p:cNvPr id="6" name="Oval 5"/>
          <p:cNvSpPr/>
          <p:nvPr/>
        </p:nvSpPr>
        <p:spPr>
          <a:xfrm>
            <a:off x="4130336" y="5029200"/>
            <a:ext cx="1965664"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5029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50292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6553200" y="47244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3468752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 Menu</a:t>
            </a:r>
            <a:endParaRPr lang="en-US" dirty="0"/>
          </a:p>
        </p:txBody>
      </p:sp>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414463"/>
            <a:ext cx="5008563" cy="5367337"/>
          </a:xfrm>
        </p:spPr>
      </p:pic>
      <p:sp>
        <p:nvSpPr>
          <p:cNvPr id="49155" name="TextBox 8"/>
          <p:cNvSpPr txBox="1">
            <a:spLocks noChangeArrowheads="1"/>
          </p:cNvSpPr>
          <p:nvPr/>
        </p:nvSpPr>
        <p:spPr bwMode="auto">
          <a:xfrm>
            <a:off x="304800" y="1371600"/>
            <a:ext cx="3581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Tx/>
              <a:buAutoNum type="arabicPeriod"/>
            </a:pPr>
            <a:r>
              <a:rPr lang="en-US"/>
              <a:t>General Information Box lists the report title, the current status of the report, the due date of the report and the period that this report covers. </a:t>
            </a:r>
          </a:p>
          <a:p>
            <a:pPr>
              <a:buFontTx/>
              <a:buAutoNum type="arabicPeriod"/>
            </a:pPr>
            <a:r>
              <a:rPr lang="en-US"/>
              <a:t>Final Report:  Default is “no”.  This is correct until the last enforcement report for the year (September).  If you tell the system “yes”, the system will not generate additional enforcement reports.</a:t>
            </a:r>
          </a:p>
          <a:p>
            <a:pPr>
              <a:buFontTx/>
              <a:buAutoNum type="arabicPeriod"/>
            </a:pPr>
            <a:r>
              <a:rPr lang="en-US"/>
              <a:t>Grant Report Forms:  List of all forms in the Enforcement Report.</a:t>
            </a:r>
          </a:p>
        </p:txBody>
      </p:sp>
      <p:sp>
        <p:nvSpPr>
          <p:cNvPr id="12" name="Oval 11"/>
          <p:cNvSpPr/>
          <p:nvPr/>
        </p:nvSpPr>
        <p:spPr>
          <a:xfrm>
            <a:off x="4267200" y="2362200"/>
            <a:ext cx="2438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934200" y="25146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858000" y="2819400"/>
            <a:ext cx="1905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59" name="TextBox 14"/>
          <p:cNvSpPr txBox="1">
            <a:spLocks noChangeArrowheads="1"/>
          </p:cNvSpPr>
          <p:nvPr/>
        </p:nvSpPr>
        <p:spPr bwMode="auto">
          <a:xfrm>
            <a:off x="5943600" y="2819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1</a:t>
            </a:r>
          </a:p>
        </p:txBody>
      </p:sp>
      <p:sp>
        <p:nvSpPr>
          <p:cNvPr id="49160" name="TextBox 15"/>
          <p:cNvSpPr txBox="1">
            <a:spLocks noChangeArrowheads="1"/>
          </p:cNvSpPr>
          <p:nvPr/>
        </p:nvSpPr>
        <p:spPr bwMode="auto">
          <a:xfrm>
            <a:off x="8077200" y="25146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2</a:t>
            </a:r>
          </a:p>
        </p:txBody>
      </p:sp>
      <p:sp>
        <p:nvSpPr>
          <p:cNvPr id="49161" name="TextBox 16"/>
          <p:cNvSpPr txBox="1">
            <a:spLocks noChangeArrowheads="1"/>
          </p:cNvSpPr>
          <p:nvPr/>
        </p:nvSpPr>
        <p:spPr bwMode="auto">
          <a:xfrm>
            <a:off x="7924800" y="34956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3</a:t>
            </a:r>
          </a:p>
        </p:txBody>
      </p:sp>
    </p:spTree>
    <p:extLst>
      <p:ext uri="{BB962C8B-B14F-4D97-AF65-F5344CB8AC3E}">
        <p14:creationId xmlns:p14="http://schemas.microsoft.com/office/powerpoint/2010/main" val="1303099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a:t>
            </a:r>
            <a:endParaRPr lang="en-US" dirty="0"/>
          </a:p>
        </p:txBody>
      </p:sp>
      <p:pic>
        <p:nvPicPr>
          <p:cNvPr id="501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414463"/>
            <a:ext cx="5008563" cy="5367337"/>
          </a:xfrm>
        </p:spPr>
      </p:pic>
      <p:sp>
        <p:nvSpPr>
          <p:cNvPr id="5" name="Oval 4"/>
          <p:cNvSpPr/>
          <p:nvPr/>
        </p:nvSpPr>
        <p:spPr>
          <a:xfrm>
            <a:off x="7086600" y="3048000"/>
            <a:ext cx="1295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0" name="TextBox 5"/>
          <p:cNvSpPr txBox="1">
            <a:spLocks noChangeArrowheads="1"/>
          </p:cNvSpPr>
          <p:nvPr/>
        </p:nvSpPr>
        <p:spPr bwMode="auto">
          <a:xfrm>
            <a:off x="304800" y="15240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Click on Daytime Enforcement Report to begin filling out the forms.</a:t>
            </a:r>
          </a:p>
          <a:p>
            <a:endParaRPr lang="en-US"/>
          </a:p>
        </p:txBody>
      </p:sp>
    </p:spTree>
    <p:extLst>
      <p:ext uri="{BB962C8B-B14F-4D97-AF65-F5344CB8AC3E}">
        <p14:creationId xmlns:p14="http://schemas.microsoft.com/office/powerpoint/2010/main" val="548014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Daytime Enforcement Report</a:t>
            </a:r>
            <a:endParaRPr lang="en-US" dirty="0"/>
          </a:p>
        </p:txBody>
      </p:sp>
      <p:sp>
        <p:nvSpPr>
          <p:cNvPr id="14" name="TextBox 13"/>
          <p:cNvSpPr txBox="1"/>
          <p:nvPr/>
        </p:nvSpPr>
        <p:spPr>
          <a:xfrm>
            <a:off x="8965" y="1295400"/>
            <a:ext cx="4343400" cy="5262979"/>
          </a:xfrm>
          <a:prstGeom prst="rect">
            <a:avLst/>
          </a:prstGeom>
          <a:noFill/>
        </p:spPr>
        <p:txBody>
          <a:bodyPr wrap="square">
            <a:spAutoFit/>
          </a:bodyPr>
          <a:lstStyle/>
          <a:p>
            <a:pPr marL="342900" indent="-342900" fontAlgn="auto">
              <a:spcBef>
                <a:spcPts val="0"/>
              </a:spcBef>
              <a:spcAft>
                <a:spcPts val="0"/>
              </a:spcAft>
              <a:buFontTx/>
              <a:buAutoNum type="arabicPeriod"/>
              <a:defRPr/>
            </a:pPr>
            <a:r>
              <a:rPr lang="en-US" sz="1600" dirty="0"/>
              <a:t>Enter the agency name.</a:t>
            </a:r>
          </a:p>
          <a:p>
            <a:pPr marL="342900" indent="-342900" fontAlgn="auto">
              <a:spcBef>
                <a:spcPts val="0"/>
              </a:spcBef>
              <a:spcAft>
                <a:spcPts val="0"/>
              </a:spcAft>
              <a:buFontTx/>
              <a:buAutoNum type="arabicPeriod"/>
              <a:defRPr/>
            </a:pPr>
            <a:r>
              <a:rPr lang="en-US" sz="1600" dirty="0"/>
              <a:t>Select the month from the drop down.</a:t>
            </a:r>
          </a:p>
          <a:p>
            <a:pPr marL="342900" indent="-342900" fontAlgn="auto">
              <a:spcBef>
                <a:spcPts val="0"/>
              </a:spcBef>
              <a:spcAft>
                <a:spcPts val="0"/>
              </a:spcAft>
              <a:buFontTx/>
              <a:buAutoNum type="arabicPeriod"/>
              <a:defRPr/>
            </a:pPr>
            <a:r>
              <a:rPr lang="en-US" sz="1600" dirty="0"/>
              <a:t>Enter the number of days the project was in operation.  (Ex.  If the project only ran from October 15 – 20, then enter 6).</a:t>
            </a:r>
          </a:p>
          <a:p>
            <a:pPr marL="342900" indent="-342900" fontAlgn="auto">
              <a:spcBef>
                <a:spcPts val="0"/>
              </a:spcBef>
              <a:spcAft>
                <a:spcPts val="0"/>
              </a:spcAft>
              <a:buFontTx/>
              <a:buAutoNum type="arabicPeriod"/>
              <a:defRPr/>
            </a:pPr>
            <a:r>
              <a:rPr lang="en-US" sz="1600" dirty="0"/>
              <a:t>This column is for activity that was done on saturation patrols, corridor enforcement, etc. on this grant between </a:t>
            </a:r>
            <a:r>
              <a:rPr lang="en-US" sz="1600" b="1" dirty="0"/>
              <a:t>6am and 6pm.</a:t>
            </a:r>
          </a:p>
          <a:p>
            <a:pPr marL="342900" indent="-342900" fontAlgn="auto">
              <a:spcBef>
                <a:spcPts val="0"/>
              </a:spcBef>
              <a:spcAft>
                <a:spcPts val="0"/>
              </a:spcAft>
              <a:buFontTx/>
              <a:buAutoNum type="arabicPeriod"/>
              <a:defRPr/>
            </a:pPr>
            <a:r>
              <a:rPr lang="en-US" sz="1600" dirty="0" smtClean="0"/>
              <a:t>Highlight </a:t>
            </a:r>
            <a:r>
              <a:rPr lang="en-US" sz="1600" dirty="0"/>
              <a:t>– List any activity highlights that occurred during the month.</a:t>
            </a:r>
          </a:p>
          <a:p>
            <a:pPr marL="342900" indent="-342900" fontAlgn="auto">
              <a:spcBef>
                <a:spcPts val="0"/>
              </a:spcBef>
              <a:spcAft>
                <a:spcPts val="0"/>
              </a:spcAft>
              <a:buFontTx/>
              <a:buAutoNum type="arabicPeriod"/>
              <a:defRPr/>
            </a:pPr>
            <a:r>
              <a:rPr lang="en-US" sz="1600" dirty="0"/>
              <a:t>Click “Save</a:t>
            </a:r>
            <a:r>
              <a:rPr lang="en-US" sz="1600" dirty="0" smtClean="0"/>
              <a:t>”.</a:t>
            </a:r>
          </a:p>
          <a:p>
            <a:pPr marL="342900" indent="-342900" fontAlgn="auto">
              <a:spcBef>
                <a:spcPts val="0"/>
              </a:spcBef>
              <a:spcAft>
                <a:spcPts val="0"/>
              </a:spcAft>
              <a:buFontTx/>
              <a:buAutoNum type="arabicPeriod"/>
              <a:defRPr/>
            </a:pPr>
            <a:r>
              <a:rPr lang="en-US" sz="1600" dirty="0"/>
              <a:t>After the page processes, the YTD totals will self-calculate.</a:t>
            </a:r>
          </a:p>
          <a:p>
            <a:pPr marL="342900" indent="-342900" fontAlgn="auto">
              <a:spcBef>
                <a:spcPts val="0"/>
              </a:spcBef>
              <a:spcAft>
                <a:spcPts val="0"/>
              </a:spcAft>
              <a:buFontTx/>
              <a:buAutoNum type="arabicPeriod"/>
              <a:defRPr/>
            </a:pPr>
            <a:r>
              <a:rPr lang="en-US" sz="1600" dirty="0"/>
              <a:t>Click “Next”.</a:t>
            </a:r>
          </a:p>
          <a:p>
            <a:pPr fontAlgn="auto">
              <a:spcBef>
                <a:spcPts val="0"/>
              </a:spcBef>
              <a:spcAft>
                <a:spcPts val="0"/>
              </a:spcAft>
              <a:defRPr/>
            </a:pPr>
            <a:endParaRPr lang="en-US" sz="800" dirty="0">
              <a:latin typeface="+mn-lt"/>
            </a:endParaRPr>
          </a:p>
          <a:p>
            <a:pPr fontAlgn="auto">
              <a:spcBef>
                <a:spcPts val="0"/>
              </a:spcBef>
              <a:spcAft>
                <a:spcPts val="0"/>
              </a:spcAft>
              <a:defRPr/>
            </a:pPr>
            <a:endParaRPr lang="en-US" sz="800" b="1" dirty="0">
              <a:latin typeface="+mn-lt"/>
            </a:endParaRPr>
          </a:p>
          <a:p>
            <a:pPr fontAlgn="auto">
              <a:spcBef>
                <a:spcPts val="0"/>
              </a:spcBef>
              <a:spcAft>
                <a:spcPts val="0"/>
              </a:spcAft>
              <a:defRPr/>
            </a:pPr>
            <a:r>
              <a:rPr lang="en-US" sz="1600" b="1" dirty="0">
                <a:latin typeface="+mn-lt"/>
              </a:rPr>
              <a:t>If you do not have any activity between 6am and 6pm to enter on this form, do not click in any field.  Click “Next”.  Once you click in any field, however you must complete each box with a </a:t>
            </a:r>
            <a:r>
              <a:rPr lang="en-US" sz="1600" b="1" dirty="0">
                <a:solidFill>
                  <a:srgbClr val="FF0000"/>
                </a:solidFill>
                <a:latin typeface="+mn-lt"/>
              </a:rPr>
              <a:t>*</a:t>
            </a:r>
            <a:r>
              <a:rPr lang="en-US" sz="1600" b="1" dirty="0">
                <a:latin typeface="+mn-lt"/>
              </a:rPr>
              <a:t>.</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0785" y="1752600"/>
            <a:ext cx="4883216" cy="5103181"/>
          </a:xfrm>
        </p:spPr>
      </p:pic>
      <p:sp>
        <p:nvSpPr>
          <p:cNvPr id="12" name="Oval 11"/>
          <p:cNvSpPr/>
          <p:nvPr/>
        </p:nvSpPr>
        <p:spPr>
          <a:xfrm>
            <a:off x="5638800" y="2819400"/>
            <a:ext cx="2667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38800" y="2971800"/>
            <a:ext cx="609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38800" y="3124200"/>
            <a:ext cx="304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81800" y="3581400"/>
            <a:ext cx="5334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67600" y="3581400"/>
            <a:ext cx="5334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15000" y="1828800"/>
            <a:ext cx="1905000"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305800" y="2710934"/>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22" name="TextBox 21"/>
          <p:cNvSpPr txBox="1"/>
          <p:nvPr/>
        </p:nvSpPr>
        <p:spPr>
          <a:xfrm>
            <a:off x="5257800" y="2863334"/>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23" name="TextBox 22"/>
          <p:cNvSpPr txBox="1"/>
          <p:nvPr/>
        </p:nvSpPr>
        <p:spPr>
          <a:xfrm>
            <a:off x="5988423" y="3044407"/>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24" name="TextBox 23"/>
          <p:cNvSpPr txBox="1"/>
          <p:nvPr/>
        </p:nvSpPr>
        <p:spPr>
          <a:xfrm>
            <a:off x="6972300" y="4267200"/>
            <a:ext cx="1905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25" name="TextBox 24"/>
          <p:cNvSpPr txBox="1"/>
          <p:nvPr/>
        </p:nvSpPr>
        <p:spPr>
          <a:xfrm>
            <a:off x="4724400" y="5943600"/>
            <a:ext cx="304800" cy="381000"/>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26" name="TextBox 25"/>
          <p:cNvSpPr txBox="1"/>
          <p:nvPr/>
        </p:nvSpPr>
        <p:spPr>
          <a:xfrm>
            <a:off x="7413812" y="2341602"/>
            <a:ext cx="266700" cy="369332"/>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
        <p:nvSpPr>
          <p:cNvPr id="27" name="Oval 26"/>
          <p:cNvSpPr/>
          <p:nvPr/>
        </p:nvSpPr>
        <p:spPr>
          <a:xfrm>
            <a:off x="7600950" y="2590800"/>
            <a:ext cx="32385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600950" y="4343400"/>
            <a:ext cx="323850"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sp>
        <p:nvSpPr>
          <p:cNvPr id="29" name="Oval 28"/>
          <p:cNvSpPr/>
          <p:nvPr/>
        </p:nvSpPr>
        <p:spPr>
          <a:xfrm>
            <a:off x="8305800" y="25908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08894" y="2335768"/>
            <a:ext cx="304800" cy="369332"/>
          </a:xfrm>
          <a:prstGeom prst="rect">
            <a:avLst/>
          </a:prstGeom>
          <a:noFill/>
        </p:spPr>
        <p:txBody>
          <a:bodyPr wrap="square" rtlCol="0">
            <a:spAutoFit/>
          </a:bodyPr>
          <a:lstStyle/>
          <a:p>
            <a:r>
              <a:rPr lang="en-US" b="1" dirty="0" smtClean="0">
                <a:solidFill>
                  <a:srgbClr val="FF0000"/>
                </a:solidFill>
              </a:rPr>
              <a:t>8</a:t>
            </a:r>
            <a:endParaRPr lang="en-US" b="1" dirty="0">
              <a:solidFill>
                <a:srgbClr val="FF0000"/>
              </a:solidFill>
            </a:endParaRPr>
          </a:p>
        </p:txBody>
      </p:sp>
    </p:spTree>
    <p:extLst>
      <p:ext uri="{BB962C8B-B14F-4D97-AF65-F5344CB8AC3E}">
        <p14:creationId xmlns:p14="http://schemas.microsoft.com/office/powerpoint/2010/main" val="3625168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Nighttime Enforcement Report</a:t>
            </a:r>
            <a:endParaRPr lang="en-US" dirty="0"/>
          </a:p>
        </p:txBody>
      </p:sp>
      <p:sp>
        <p:nvSpPr>
          <p:cNvPr id="6" name="TextBox 5"/>
          <p:cNvSpPr txBox="1"/>
          <p:nvPr/>
        </p:nvSpPr>
        <p:spPr>
          <a:xfrm>
            <a:off x="0" y="1219200"/>
            <a:ext cx="4419600" cy="5016758"/>
          </a:xfrm>
          <a:prstGeom prst="rect">
            <a:avLst/>
          </a:prstGeom>
          <a:noFill/>
        </p:spPr>
        <p:txBody>
          <a:bodyPr wrap="square">
            <a:spAutoFit/>
          </a:bodyPr>
          <a:lstStyle/>
          <a:p>
            <a:pPr marL="342900" indent="-342900" fontAlgn="auto">
              <a:spcBef>
                <a:spcPts val="0"/>
              </a:spcBef>
              <a:spcAft>
                <a:spcPts val="0"/>
              </a:spcAft>
              <a:buFontTx/>
              <a:buAutoNum type="arabicPeriod"/>
              <a:defRPr/>
            </a:pPr>
            <a:r>
              <a:rPr lang="en-US" sz="1600" dirty="0"/>
              <a:t>Enter the agency name.</a:t>
            </a:r>
          </a:p>
          <a:p>
            <a:pPr marL="342900" indent="-342900" fontAlgn="auto">
              <a:spcBef>
                <a:spcPts val="0"/>
              </a:spcBef>
              <a:spcAft>
                <a:spcPts val="0"/>
              </a:spcAft>
              <a:buFontTx/>
              <a:buAutoNum type="arabicPeriod"/>
              <a:defRPr/>
            </a:pPr>
            <a:r>
              <a:rPr lang="en-US" sz="1600" dirty="0"/>
              <a:t>Select the month from the drop down.</a:t>
            </a:r>
          </a:p>
          <a:p>
            <a:pPr marL="342900" indent="-342900" fontAlgn="auto">
              <a:spcBef>
                <a:spcPts val="0"/>
              </a:spcBef>
              <a:spcAft>
                <a:spcPts val="0"/>
              </a:spcAft>
              <a:buFontTx/>
              <a:buAutoNum type="arabicPeriod"/>
              <a:defRPr/>
            </a:pPr>
            <a:r>
              <a:rPr lang="en-US" sz="1600" dirty="0"/>
              <a:t>Enter the number of days the project was in operation.  (Ex.  If the project only ran from October 15 – 20, then enter 6).</a:t>
            </a:r>
          </a:p>
          <a:p>
            <a:pPr marL="342900" indent="-342900" fontAlgn="auto">
              <a:spcBef>
                <a:spcPts val="0"/>
              </a:spcBef>
              <a:spcAft>
                <a:spcPts val="0"/>
              </a:spcAft>
              <a:buFontTx/>
              <a:buAutoNum type="arabicPeriod"/>
              <a:defRPr/>
            </a:pPr>
            <a:r>
              <a:rPr lang="en-US" sz="1600" dirty="0"/>
              <a:t>This column is for activity that was done on saturation patrols, corridor enforcement, etc. on this grant between </a:t>
            </a:r>
            <a:r>
              <a:rPr lang="en-US" sz="1600" b="1" dirty="0"/>
              <a:t>6pm and 6am.</a:t>
            </a:r>
          </a:p>
          <a:p>
            <a:pPr marL="342900" indent="-342900" fontAlgn="auto">
              <a:spcBef>
                <a:spcPts val="0"/>
              </a:spcBef>
              <a:spcAft>
                <a:spcPts val="0"/>
              </a:spcAft>
              <a:buFontTx/>
              <a:buAutoNum type="arabicPeriod"/>
              <a:defRPr/>
            </a:pPr>
            <a:r>
              <a:rPr lang="en-US" sz="1600" dirty="0" smtClean="0"/>
              <a:t>Highlight </a:t>
            </a:r>
            <a:r>
              <a:rPr lang="en-US" sz="1600" dirty="0"/>
              <a:t>– List any activity highlights that occurred during the month.</a:t>
            </a:r>
          </a:p>
          <a:p>
            <a:pPr marL="342900" indent="-342900" fontAlgn="auto">
              <a:spcBef>
                <a:spcPts val="0"/>
              </a:spcBef>
              <a:spcAft>
                <a:spcPts val="0"/>
              </a:spcAft>
              <a:buFontTx/>
              <a:buAutoNum type="arabicPeriod"/>
              <a:defRPr/>
            </a:pPr>
            <a:r>
              <a:rPr lang="en-US" sz="1600" dirty="0"/>
              <a:t>Click “Save</a:t>
            </a:r>
            <a:r>
              <a:rPr lang="en-US" sz="1600" dirty="0" smtClean="0"/>
              <a:t>”.</a:t>
            </a:r>
          </a:p>
          <a:p>
            <a:pPr marL="342900" indent="-342900" fontAlgn="auto">
              <a:spcBef>
                <a:spcPts val="0"/>
              </a:spcBef>
              <a:spcAft>
                <a:spcPts val="0"/>
              </a:spcAft>
              <a:buFontTx/>
              <a:buAutoNum type="arabicPeriod"/>
              <a:defRPr/>
            </a:pPr>
            <a:r>
              <a:rPr lang="en-US" sz="1600" dirty="0" smtClean="0"/>
              <a:t>After the page processes, the YTD totals will self-calculate.</a:t>
            </a:r>
          </a:p>
          <a:p>
            <a:pPr marL="342900" indent="-342900" fontAlgn="auto">
              <a:spcBef>
                <a:spcPts val="0"/>
              </a:spcBef>
              <a:spcAft>
                <a:spcPts val="0"/>
              </a:spcAft>
              <a:buFontTx/>
              <a:buAutoNum type="arabicPeriod"/>
              <a:defRPr/>
            </a:pPr>
            <a:r>
              <a:rPr lang="en-US" sz="1600" dirty="0" smtClean="0"/>
              <a:t>Click “Next”.</a:t>
            </a:r>
            <a:endParaRPr lang="en-US" sz="1600" dirty="0"/>
          </a:p>
          <a:p>
            <a:pPr fontAlgn="auto">
              <a:spcBef>
                <a:spcPts val="0"/>
              </a:spcBef>
              <a:spcAft>
                <a:spcPts val="0"/>
              </a:spcAft>
              <a:defRPr/>
            </a:pPr>
            <a:endParaRPr lang="en-US" sz="800" dirty="0">
              <a:latin typeface="+mn-lt"/>
            </a:endParaRPr>
          </a:p>
          <a:p>
            <a:pPr fontAlgn="auto">
              <a:spcBef>
                <a:spcPts val="0"/>
              </a:spcBef>
              <a:spcAft>
                <a:spcPts val="0"/>
              </a:spcAft>
              <a:defRPr/>
            </a:pPr>
            <a:endParaRPr lang="en-US" sz="800" b="1" dirty="0">
              <a:latin typeface="+mn-lt"/>
            </a:endParaRPr>
          </a:p>
          <a:p>
            <a:pPr fontAlgn="auto">
              <a:spcBef>
                <a:spcPts val="0"/>
              </a:spcBef>
              <a:spcAft>
                <a:spcPts val="0"/>
              </a:spcAft>
              <a:defRPr/>
            </a:pPr>
            <a:r>
              <a:rPr lang="en-US" sz="1600" b="1" dirty="0">
                <a:latin typeface="+mn-lt"/>
              </a:rPr>
              <a:t>If you do not have any activity between 6pm and 6am to enter on this form, do not click in any field.  Click “Next”.  Once you click in any field, however you must complete each box with a </a:t>
            </a:r>
            <a:r>
              <a:rPr lang="en-US" sz="1600" b="1" dirty="0">
                <a:solidFill>
                  <a:srgbClr val="FF0000"/>
                </a:solidFill>
                <a:latin typeface="+mn-lt"/>
              </a:rPr>
              <a:t>*</a:t>
            </a:r>
            <a:r>
              <a:rPr lang="en-US" sz="1600" b="1" dirty="0">
                <a:latin typeface="+mn-lt"/>
              </a:rPr>
              <a:t>.</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1145" y="1447800"/>
            <a:ext cx="4742855" cy="4876800"/>
          </a:xfrm>
        </p:spPr>
      </p:pic>
      <p:sp>
        <p:nvSpPr>
          <p:cNvPr id="13" name="Oval 12"/>
          <p:cNvSpPr/>
          <p:nvPr/>
        </p:nvSpPr>
        <p:spPr>
          <a:xfrm>
            <a:off x="5715000" y="2514600"/>
            <a:ext cx="2590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15000" y="2667000"/>
            <a:ext cx="609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5000" y="2819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96200" y="2286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22860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934200" y="3276600"/>
            <a:ext cx="4572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67600" y="3276600"/>
            <a:ext cx="4572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86400" y="2400300"/>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23" name="TextBox 22"/>
          <p:cNvSpPr txBox="1"/>
          <p:nvPr/>
        </p:nvSpPr>
        <p:spPr>
          <a:xfrm>
            <a:off x="6324600" y="2584966"/>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24" name="TextBox 23"/>
          <p:cNvSpPr txBox="1"/>
          <p:nvPr/>
        </p:nvSpPr>
        <p:spPr>
          <a:xfrm>
            <a:off x="6042212" y="2743200"/>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25" name="TextBox 24"/>
          <p:cNvSpPr txBox="1"/>
          <p:nvPr/>
        </p:nvSpPr>
        <p:spPr>
          <a:xfrm>
            <a:off x="7010400" y="3962400"/>
            <a:ext cx="2286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26" name="TextBox 25"/>
          <p:cNvSpPr txBox="1"/>
          <p:nvPr/>
        </p:nvSpPr>
        <p:spPr>
          <a:xfrm>
            <a:off x="4876800" y="5486400"/>
            <a:ext cx="6096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27" name="TextBox 26"/>
          <p:cNvSpPr txBox="1"/>
          <p:nvPr/>
        </p:nvSpPr>
        <p:spPr>
          <a:xfrm>
            <a:off x="7490012" y="2030968"/>
            <a:ext cx="312906" cy="369332"/>
          </a:xfrm>
          <a:prstGeom prst="rect">
            <a:avLst/>
          </a:prstGeom>
          <a:noFill/>
        </p:spPr>
        <p:txBody>
          <a:bodyPr wrap="none" rtlCol="0">
            <a:spAutoFit/>
          </a:bodyPr>
          <a:lstStyle/>
          <a:p>
            <a:r>
              <a:rPr lang="en-US" b="1" dirty="0" smtClean="0">
                <a:solidFill>
                  <a:srgbClr val="FF0000"/>
                </a:solidFill>
              </a:rPr>
              <a:t>6</a:t>
            </a:r>
            <a:endParaRPr lang="en-US" b="1" dirty="0">
              <a:solidFill>
                <a:srgbClr val="FF0000"/>
              </a:solidFill>
            </a:endParaRPr>
          </a:p>
        </p:txBody>
      </p:sp>
      <p:sp>
        <p:nvSpPr>
          <p:cNvPr id="28" name="TextBox 27"/>
          <p:cNvSpPr txBox="1"/>
          <p:nvPr/>
        </p:nvSpPr>
        <p:spPr>
          <a:xfrm>
            <a:off x="7552336" y="3962400"/>
            <a:ext cx="358588" cy="369332"/>
          </a:xfrm>
          <a:prstGeom prst="rect">
            <a:avLst/>
          </a:prstGeom>
          <a:noFill/>
        </p:spPr>
        <p:txBody>
          <a:bodyPr wrap="square" rtlCol="0">
            <a:spAutoFit/>
          </a:bodyPr>
          <a:lstStyle/>
          <a:p>
            <a:r>
              <a:rPr lang="en-US" b="1" dirty="0" smtClean="0">
                <a:solidFill>
                  <a:srgbClr val="FF0000"/>
                </a:solidFill>
              </a:rPr>
              <a:t>7</a:t>
            </a:r>
            <a:endParaRPr lang="en-US" b="1" dirty="0">
              <a:solidFill>
                <a:srgbClr val="FF0000"/>
              </a:solidFill>
            </a:endParaRPr>
          </a:p>
        </p:txBody>
      </p:sp>
      <p:sp>
        <p:nvSpPr>
          <p:cNvPr id="29" name="TextBox 28"/>
          <p:cNvSpPr txBox="1"/>
          <p:nvPr/>
        </p:nvSpPr>
        <p:spPr>
          <a:xfrm>
            <a:off x="8686800" y="2030968"/>
            <a:ext cx="152400" cy="369332"/>
          </a:xfrm>
          <a:prstGeom prst="rect">
            <a:avLst/>
          </a:prstGeom>
          <a:noFill/>
        </p:spPr>
        <p:txBody>
          <a:bodyPr wrap="square" rtlCol="0">
            <a:spAutoFit/>
          </a:bodyPr>
          <a:lstStyle/>
          <a:p>
            <a:r>
              <a:rPr lang="en-US" b="1" dirty="0" smtClean="0">
                <a:solidFill>
                  <a:srgbClr val="FF0000"/>
                </a:solidFill>
              </a:rPr>
              <a:t>8</a:t>
            </a:r>
            <a:endParaRPr lang="en-US" b="1" dirty="0">
              <a:solidFill>
                <a:srgbClr val="FF0000"/>
              </a:solidFill>
            </a:endParaRPr>
          </a:p>
        </p:txBody>
      </p:sp>
      <p:sp>
        <p:nvSpPr>
          <p:cNvPr id="30" name="Rectangle 29"/>
          <p:cNvSpPr/>
          <p:nvPr/>
        </p:nvSpPr>
        <p:spPr>
          <a:xfrm>
            <a:off x="5791200" y="1524000"/>
            <a:ext cx="1940430"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030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Daytime Sobriety Checkpoint</a:t>
            </a:r>
            <a:endParaRPr lang="en-US" dirty="0"/>
          </a:p>
        </p:txBody>
      </p:sp>
      <p:pic>
        <p:nvPicPr>
          <p:cNvPr id="5427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70313" y="1371600"/>
            <a:ext cx="5373687" cy="3810000"/>
          </a:xfrm>
        </p:spPr>
      </p:pic>
      <p:sp>
        <p:nvSpPr>
          <p:cNvPr id="5" name="Rectangle 4"/>
          <p:cNvSpPr/>
          <p:nvPr/>
        </p:nvSpPr>
        <p:spPr>
          <a:xfrm>
            <a:off x="5257800" y="1676400"/>
            <a:ext cx="24384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3903663" y="2057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77" name="TextBox 6"/>
          <p:cNvSpPr txBox="1">
            <a:spLocks noChangeArrowheads="1"/>
          </p:cNvSpPr>
          <p:nvPr/>
        </p:nvSpPr>
        <p:spPr bwMode="auto">
          <a:xfrm>
            <a:off x="152400" y="1371600"/>
            <a:ext cx="3581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This form is for checkpoints that start (not set up or pre-check point meeting) between 6am and 5:59pm.  Do not split a checkpoint into two forms.</a:t>
            </a:r>
          </a:p>
          <a:p>
            <a:endParaRPr lang="en-US"/>
          </a:p>
          <a:p>
            <a:pPr>
              <a:buFontTx/>
              <a:buAutoNum type="arabicPeriod"/>
            </a:pPr>
            <a:r>
              <a:rPr lang="en-US"/>
              <a:t>Enter the site.</a:t>
            </a:r>
          </a:p>
          <a:p>
            <a:pPr>
              <a:buFontTx/>
              <a:buAutoNum type="arabicPeriod"/>
            </a:pPr>
            <a:r>
              <a:rPr lang="en-US"/>
              <a:t>Enter the jurisdiction the checkpoint is in.</a:t>
            </a:r>
          </a:p>
          <a:p>
            <a:pPr>
              <a:buFontTx/>
              <a:buAutoNum type="arabicPeriod"/>
            </a:pPr>
            <a:r>
              <a:rPr lang="en-US"/>
              <a:t>Enter the date the checkpoint started.</a:t>
            </a:r>
          </a:p>
          <a:p>
            <a:pPr>
              <a:buFontTx/>
              <a:buAutoNum type="arabicPeriod"/>
            </a:pPr>
            <a:r>
              <a:rPr lang="en-US"/>
              <a:t>Enter the Start and End time (include pre-check point meeting through tear down).</a:t>
            </a:r>
          </a:p>
        </p:txBody>
      </p:sp>
      <p:sp>
        <p:nvSpPr>
          <p:cNvPr id="8" name="TextBox 7"/>
          <p:cNvSpPr txBox="1"/>
          <p:nvPr/>
        </p:nvSpPr>
        <p:spPr>
          <a:xfrm>
            <a:off x="152400" y="5341938"/>
            <a:ext cx="8915400" cy="1200150"/>
          </a:xfrm>
          <a:prstGeom prst="rect">
            <a:avLst/>
          </a:prstGeom>
          <a:noFill/>
        </p:spPr>
        <p:txBody>
          <a:bodyPr>
            <a:spAutoFit/>
          </a:bodyPr>
          <a:lstStyle/>
          <a:p>
            <a:pPr marL="342900" indent="-342900" fontAlgn="auto">
              <a:spcBef>
                <a:spcPts val="0"/>
              </a:spcBef>
              <a:spcAft>
                <a:spcPts val="0"/>
              </a:spcAft>
              <a:buFontTx/>
              <a:buAutoNum type="arabicPeriod" startAt="5"/>
              <a:defRPr/>
            </a:pPr>
            <a:r>
              <a:rPr lang="en-US" dirty="0">
                <a:latin typeface="+mn-lt"/>
              </a:rPr>
              <a:t>Enter the agencies participating in the checkpoint.</a:t>
            </a:r>
          </a:p>
          <a:p>
            <a:pPr marL="342900" indent="-342900" fontAlgn="auto">
              <a:spcBef>
                <a:spcPts val="0"/>
              </a:spcBef>
              <a:spcAft>
                <a:spcPts val="0"/>
              </a:spcAft>
              <a:buFontTx/>
              <a:buAutoNum type="arabicPeriod" startAt="5"/>
              <a:defRPr/>
            </a:pPr>
            <a:r>
              <a:rPr lang="en-US" dirty="0">
                <a:latin typeface="+mn-lt"/>
              </a:rPr>
              <a:t>Enter the number of officers that worked the checkpoint.</a:t>
            </a:r>
          </a:p>
          <a:p>
            <a:pPr marL="342900" indent="-342900" fontAlgn="auto">
              <a:spcBef>
                <a:spcPts val="0"/>
              </a:spcBef>
              <a:spcAft>
                <a:spcPts val="0"/>
              </a:spcAft>
              <a:buFontTx/>
              <a:buAutoNum type="arabicPeriod" startAt="5"/>
              <a:defRPr/>
            </a:pPr>
            <a:r>
              <a:rPr lang="en-US" dirty="0">
                <a:latin typeface="+mn-lt"/>
              </a:rPr>
              <a:t>Enter the number of hours that are being reimbursed on the grant.</a:t>
            </a:r>
          </a:p>
          <a:p>
            <a:pPr fontAlgn="auto">
              <a:spcBef>
                <a:spcPts val="0"/>
              </a:spcBef>
              <a:spcAft>
                <a:spcPts val="0"/>
              </a:spcAft>
              <a:defRPr/>
            </a:pPr>
            <a:endParaRPr lang="en-US" dirty="0">
              <a:latin typeface="+mn-lt"/>
            </a:endParaRPr>
          </a:p>
        </p:txBody>
      </p:sp>
      <p:sp>
        <p:nvSpPr>
          <p:cNvPr id="54279" name="TextBox 9"/>
          <p:cNvSpPr txBox="1">
            <a:spLocks noChangeArrowheads="1"/>
          </p:cNvSpPr>
          <p:nvPr/>
        </p:nvSpPr>
        <p:spPr bwMode="auto">
          <a:xfrm>
            <a:off x="5257800" y="34686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1</a:t>
            </a:r>
          </a:p>
        </p:txBody>
      </p:sp>
      <p:sp>
        <p:nvSpPr>
          <p:cNvPr id="54280" name="TextBox 10"/>
          <p:cNvSpPr txBox="1">
            <a:spLocks noChangeArrowheads="1"/>
          </p:cNvSpPr>
          <p:nvPr/>
        </p:nvSpPr>
        <p:spPr bwMode="auto">
          <a:xfrm>
            <a:off x="5267325" y="362585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2</a:t>
            </a:r>
          </a:p>
        </p:txBody>
      </p:sp>
      <p:sp>
        <p:nvSpPr>
          <p:cNvPr id="54281" name="TextBox 11"/>
          <p:cNvSpPr txBox="1">
            <a:spLocks noChangeArrowheads="1"/>
          </p:cNvSpPr>
          <p:nvPr/>
        </p:nvSpPr>
        <p:spPr bwMode="auto">
          <a:xfrm>
            <a:off x="5267325" y="3779838"/>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3</a:t>
            </a:r>
          </a:p>
        </p:txBody>
      </p:sp>
      <p:sp>
        <p:nvSpPr>
          <p:cNvPr id="13" name="Left Brace 12"/>
          <p:cNvSpPr/>
          <p:nvPr/>
        </p:nvSpPr>
        <p:spPr>
          <a:xfrm>
            <a:off x="5267325" y="4087813"/>
            <a:ext cx="228600" cy="25558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4283" name="TextBox 13"/>
          <p:cNvSpPr txBox="1">
            <a:spLocks noChangeArrowheads="1"/>
          </p:cNvSpPr>
          <p:nvPr/>
        </p:nvSpPr>
        <p:spPr bwMode="auto">
          <a:xfrm>
            <a:off x="4953000" y="40354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4</a:t>
            </a:r>
          </a:p>
        </p:txBody>
      </p:sp>
      <p:sp>
        <p:nvSpPr>
          <p:cNvPr id="54284" name="TextBox 14"/>
          <p:cNvSpPr txBox="1">
            <a:spLocks noChangeArrowheads="1"/>
          </p:cNvSpPr>
          <p:nvPr/>
        </p:nvSpPr>
        <p:spPr bwMode="auto">
          <a:xfrm>
            <a:off x="5289550" y="4446588"/>
            <a:ext cx="182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5</a:t>
            </a:r>
          </a:p>
        </p:txBody>
      </p:sp>
      <p:sp>
        <p:nvSpPr>
          <p:cNvPr id="54285" name="TextBox 15"/>
          <p:cNvSpPr txBox="1">
            <a:spLocks noChangeArrowheads="1"/>
          </p:cNvSpPr>
          <p:nvPr/>
        </p:nvSpPr>
        <p:spPr bwMode="auto">
          <a:xfrm>
            <a:off x="5299075" y="4611688"/>
            <a:ext cx="27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6</a:t>
            </a:r>
          </a:p>
        </p:txBody>
      </p:sp>
      <p:sp>
        <p:nvSpPr>
          <p:cNvPr id="54286" name="TextBox 16"/>
          <p:cNvSpPr txBox="1">
            <a:spLocks noChangeArrowheads="1"/>
          </p:cNvSpPr>
          <p:nvPr/>
        </p:nvSpPr>
        <p:spPr bwMode="auto">
          <a:xfrm>
            <a:off x="5286375" y="4772025"/>
            <a:ext cx="25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7</a:t>
            </a:r>
          </a:p>
        </p:txBody>
      </p:sp>
    </p:spTree>
    <p:extLst>
      <p:ext uri="{BB962C8B-B14F-4D97-AF65-F5344CB8AC3E}">
        <p14:creationId xmlns:p14="http://schemas.microsoft.com/office/powerpoint/2010/main" val="2525630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Daytime Sobriety Checkpoint</a:t>
            </a:r>
            <a:endParaRPr lang="en-US" dirty="0"/>
          </a:p>
        </p:txBody>
      </p:sp>
      <p:pic>
        <p:nvPicPr>
          <p:cNvPr id="552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371600"/>
            <a:ext cx="5427663" cy="4800600"/>
          </a:xfrm>
        </p:spPr>
      </p:pic>
      <p:sp>
        <p:nvSpPr>
          <p:cNvPr id="5" name="Oval 4"/>
          <p:cNvSpPr/>
          <p:nvPr/>
        </p:nvSpPr>
        <p:spPr>
          <a:xfrm>
            <a:off x="5181600" y="1447800"/>
            <a:ext cx="457200" cy="281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810000" y="4457700"/>
            <a:ext cx="5105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772400" y="5638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28600" y="1447800"/>
            <a:ext cx="3429000" cy="5055230"/>
          </a:xfrm>
          <a:prstGeom prst="rect">
            <a:avLst/>
          </a:prstGeom>
          <a:noFill/>
        </p:spPr>
        <p:txBody>
          <a:bodyPr>
            <a:spAutoFit/>
          </a:bodyPr>
          <a:lstStyle/>
          <a:p>
            <a:pPr marL="342900" indent="-342900" fontAlgn="auto">
              <a:spcBef>
                <a:spcPts val="0"/>
              </a:spcBef>
              <a:spcAft>
                <a:spcPts val="0"/>
              </a:spcAft>
              <a:buFont typeface="+mj-lt"/>
              <a:buAutoNum type="arabicPeriod" startAt="8"/>
              <a:defRPr/>
            </a:pPr>
            <a:r>
              <a:rPr lang="en-US" sz="1600" dirty="0">
                <a:latin typeface="+mn-lt"/>
              </a:rPr>
              <a:t>This column is for activity that was done at a checkpoint on this </a:t>
            </a:r>
            <a:r>
              <a:rPr lang="en-US" sz="1600" dirty="0" smtClean="0">
                <a:latin typeface="+mn-lt"/>
              </a:rPr>
              <a:t>grant.</a:t>
            </a:r>
            <a:endParaRPr lang="en-US" sz="1600" b="1" dirty="0">
              <a:latin typeface="+mn-lt"/>
            </a:endParaRPr>
          </a:p>
          <a:p>
            <a:pPr marL="342900" indent="-342900" fontAlgn="auto">
              <a:spcBef>
                <a:spcPts val="0"/>
              </a:spcBef>
              <a:spcAft>
                <a:spcPts val="0"/>
              </a:spcAft>
              <a:buFont typeface="+mj-lt"/>
              <a:buAutoNum type="arabicPeriod" startAt="8"/>
              <a:defRPr/>
            </a:pPr>
            <a:r>
              <a:rPr lang="en-US" sz="1600" dirty="0">
                <a:latin typeface="+mn-lt"/>
              </a:rPr>
              <a:t>Highlight – List any activity highlights that occurred at the checkpoint.</a:t>
            </a:r>
          </a:p>
          <a:p>
            <a:pPr marL="342900" indent="-342900" fontAlgn="auto">
              <a:spcBef>
                <a:spcPts val="0"/>
              </a:spcBef>
              <a:spcAft>
                <a:spcPts val="0"/>
              </a:spcAft>
              <a:buFont typeface="+mj-lt"/>
              <a:buAutoNum type="arabicPeriod" startAt="8"/>
              <a:defRPr/>
            </a:pPr>
            <a:r>
              <a:rPr lang="en-US" sz="1600" dirty="0">
                <a:latin typeface="+mn-lt"/>
              </a:rPr>
              <a:t>Click “Save”.</a:t>
            </a:r>
          </a:p>
          <a:p>
            <a:pPr marL="342900" indent="-342900" fontAlgn="auto">
              <a:spcBef>
                <a:spcPts val="0"/>
              </a:spcBef>
              <a:spcAft>
                <a:spcPts val="0"/>
              </a:spcAft>
              <a:buFontTx/>
              <a:buAutoNum type="arabicPeriod" startAt="8"/>
              <a:defRPr/>
            </a:pPr>
            <a:endParaRPr lang="en-US" sz="1600" dirty="0">
              <a:latin typeface="+mn-lt"/>
            </a:endParaRPr>
          </a:p>
          <a:p>
            <a:pPr fontAlgn="auto">
              <a:spcBef>
                <a:spcPts val="0"/>
              </a:spcBef>
              <a:spcAft>
                <a:spcPts val="0"/>
              </a:spcAft>
              <a:defRPr/>
            </a:pPr>
            <a:endParaRPr lang="en-US" sz="1050" b="1" dirty="0">
              <a:latin typeface="+mn-lt"/>
            </a:endParaRPr>
          </a:p>
          <a:p>
            <a:pPr fontAlgn="auto">
              <a:spcBef>
                <a:spcPts val="0"/>
              </a:spcBef>
              <a:spcAft>
                <a:spcPts val="0"/>
              </a:spcAft>
              <a:defRPr/>
            </a:pPr>
            <a:r>
              <a:rPr lang="en-US" sz="1600" b="1" dirty="0">
                <a:latin typeface="+mn-lt"/>
              </a:rPr>
              <a:t>If you did not have a checkpoint between 6am and 5:59pm to enter on this form, do not click in any field.  Click “Next”.  Once you click in any field, however you must complete each box with a </a:t>
            </a:r>
            <a:r>
              <a:rPr lang="en-US" sz="1600" b="1" dirty="0">
                <a:solidFill>
                  <a:srgbClr val="FF0000"/>
                </a:solidFill>
                <a:latin typeface="+mn-lt"/>
              </a:rPr>
              <a:t>*</a:t>
            </a:r>
            <a:r>
              <a:rPr lang="en-US" sz="1600" b="1" dirty="0">
                <a:latin typeface="+mn-lt"/>
              </a:rPr>
              <a:t>.</a:t>
            </a:r>
          </a:p>
          <a:p>
            <a:pPr marL="342900" indent="-342900" fontAlgn="auto">
              <a:spcBef>
                <a:spcPts val="0"/>
              </a:spcBef>
              <a:spcAft>
                <a:spcPts val="0"/>
              </a:spcAft>
              <a:buFontTx/>
              <a:buAutoNum type="arabicPeriod"/>
              <a:defRPr/>
            </a:pPr>
            <a:endParaRPr lang="en-US" dirty="0">
              <a:latin typeface="+mn-lt"/>
            </a:endParaRPr>
          </a:p>
          <a:p>
            <a:pPr marL="342900" indent="-342900" fontAlgn="auto">
              <a:spcBef>
                <a:spcPts val="0"/>
              </a:spcBef>
              <a:spcAft>
                <a:spcPts val="0"/>
              </a:spcAft>
              <a:buFontTx/>
              <a:buAutoNum type="arabicPeriod"/>
              <a:defRPr/>
            </a:pPr>
            <a:endParaRPr lang="en-US" dirty="0">
              <a:latin typeface="+mn-lt"/>
            </a:endParaRPr>
          </a:p>
          <a:p>
            <a:pPr marL="342900" indent="-342900" fontAlgn="auto">
              <a:spcBef>
                <a:spcPts val="0"/>
              </a:spcBef>
              <a:spcAft>
                <a:spcPts val="0"/>
              </a:spcAft>
              <a:buFontTx/>
              <a:buAutoNum type="arabicPeriod"/>
              <a:defRPr/>
            </a:pPr>
            <a:endParaRPr lang="en-US" b="1" dirty="0">
              <a:latin typeface="+mn-lt"/>
            </a:endParaRPr>
          </a:p>
          <a:p>
            <a:pPr fontAlgn="auto">
              <a:spcBef>
                <a:spcPts val="0"/>
              </a:spcBef>
              <a:spcAft>
                <a:spcPts val="0"/>
              </a:spcAft>
              <a:defRPr/>
            </a:pPr>
            <a:endParaRPr lang="en-US" dirty="0">
              <a:latin typeface="+mn-lt"/>
            </a:endParaRPr>
          </a:p>
        </p:txBody>
      </p:sp>
      <p:sp>
        <p:nvSpPr>
          <p:cNvPr id="55303" name="TextBox 8"/>
          <p:cNvSpPr txBox="1">
            <a:spLocks noChangeArrowheads="1"/>
          </p:cNvSpPr>
          <p:nvPr/>
        </p:nvSpPr>
        <p:spPr bwMode="auto">
          <a:xfrm>
            <a:off x="5257800" y="2438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8</a:t>
            </a:r>
          </a:p>
        </p:txBody>
      </p:sp>
      <p:sp>
        <p:nvSpPr>
          <p:cNvPr id="55304" name="TextBox 9"/>
          <p:cNvSpPr txBox="1">
            <a:spLocks noChangeArrowheads="1"/>
          </p:cNvSpPr>
          <p:nvPr/>
        </p:nvSpPr>
        <p:spPr bwMode="auto">
          <a:xfrm>
            <a:off x="6143625" y="46863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9</a:t>
            </a:r>
          </a:p>
        </p:txBody>
      </p:sp>
      <p:sp>
        <p:nvSpPr>
          <p:cNvPr id="55305" name="TextBox 10"/>
          <p:cNvSpPr txBox="1">
            <a:spLocks noChangeArrowheads="1"/>
          </p:cNvSpPr>
          <p:nvPr/>
        </p:nvSpPr>
        <p:spPr bwMode="auto">
          <a:xfrm>
            <a:off x="7772400" y="5715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10</a:t>
            </a:r>
          </a:p>
        </p:txBody>
      </p:sp>
    </p:spTree>
    <p:extLst>
      <p:ext uri="{BB962C8B-B14F-4D97-AF65-F5344CB8AC3E}">
        <p14:creationId xmlns:p14="http://schemas.microsoft.com/office/powerpoint/2010/main" val="2969153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Daytime Sobriety Checkpoint</a:t>
            </a:r>
            <a:endParaRPr lang="en-US" dirty="0"/>
          </a:p>
        </p:txBody>
      </p:sp>
      <p:pic>
        <p:nvPicPr>
          <p:cNvPr id="563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665288"/>
            <a:ext cx="4889500" cy="5116512"/>
          </a:xfrm>
        </p:spPr>
      </p:pic>
      <p:sp>
        <p:nvSpPr>
          <p:cNvPr id="5" name="TextBox 4"/>
          <p:cNvSpPr txBox="1"/>
          <p:nvPr/>
        </p:nvSpPr>
        <p:spPr>
          <a:xfrm>
            <a:off x="228600" y="1447800"/>
            <a:ext cx="3810000" cy="4800600"/>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After hitting save, allow the page to process, once it has processed the YTD figures will self-populate. </a:t>
            </a:r>
          </a:p>
          <a:p>
            <a:pPr marL="342900" indent="-342900" fontAlgn="auto">
              <a:spcBef>
                <a:spcPts val="0"/>
              </a:spcBef>
              <a:spcAft>
                <a:spcPts val="0"/>
              </a:spcAft>
              <a:buFontTx/>
              <a:buAutoNum type="arabicPeriod"/>
              <a:defRPr/>
            </a:pPr>
            <a:r>
              <a:rPr lang="en-US" dirty="0">
                <a:latin typeface="+mn-lt"/>
              </a:rPr>
              <a:t>If you need to enter another form, hit “Add” and repeat steps 1 -10 on the previous two slides.</a:t>
            </a:r>
          </a:p>
          <a:p>
            <a:pPr marL="342900" indent="-342900" fontAlgn="auto">
              <a:spcBef>
                <a:spcPts val="0"/>
              </a:spcBef>
              <a:spcAft>
                <a:spcPts val="0"/>
              </a:spcAft>
              <a:buFontTx/>
              <a:buAutoNum type="arabicPeriod"/>
              <a:defRPr/>
            </a:pPr>
            <a:r>
              <a:rPr lang="en-US" dirty="0">
                <a:latin typeface="+mn-lt"/>
              </a:rPr>
              <a:t>If you are done entering daytime sobriety checkpoint activity, click “Next”.</a:t>
            </a:r>
          </a:p>
          <a:p>
            <a:pPr marL="342900" indent="-342900" fontAlgn="auto">
              <a:spcBef>
                <a:spcPts val="0"/>
              </a:spcBef>
              <a:spcAft>
                <a:spcPts val="0"/>
              </a:spcAft>
              <a:buFontTx/>
              <a:buAutoNum type="arabicPeriod"/>
              <a:defRPr/>
            </a:pPr>
            <a:endParaRPr lang="en-US" dirty="0">
              <a:latin typeface="+mn-lt"/>
            </a:endParaRPr>
          </a:p>
          <a:p>
            <a:pPr fontAlgn="auto">
              <a:spcBef>
                <a:spcPts val="0"/>
              </a:spcBef>
              <a:spcAft>
                <a:spcPts val="0"/>
              </a:spcAft>
              <a:defRPr/>
            </a:pPr>
            <a:r>
              <a:rPr lang="en-US" b="1" dirty="0">
                <a:latin typeface="+mn-lt"/>
              </a:rPr>
              <a:t>Note:  If a checkpoint is set up in one location, tore down, moved and set up in another location that counts as two different checkpoints.  You need to complete two checkpoint forms.</a:t>
            </a:r>
          </a:p>
        </p:txBody>
      </p:sp>
      <p:sp>
        <p:nvSpPr>
          <p:cNvPr id="6" name="Oval 5"/>
          <p:cNvSpPr/>
          <p:nvPr/>
        </p:nvSpPr>
        <p:spPr>
          <a:xfrm>
            <a:off x="5867400" y="3581400"/>
            <a:ext cx="4572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239000" y="1676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534400" y="1676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7" name="TextBox 8"/>
          <p:cNvSpPr txBox="1">
            <a:spLocks noChangeArrowheads="1"/>
          </p:cNvSpPr>
          <p:nvPr/>
        </p:nvSpPr>
        <p:spPr bwMode="auto">
          <a:xfrm>
            <a:off x="6096000" y="44958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1</a:t>
            </a:r>
          </a:p>
        </p:txBody>
      </p:sp>
      <p:sp>
        <p:nvSpPr>
          <p:cNvPr id="56328" name="TextBox 9"/>
          <p:cNvSpPr txBox="1">
            <a:spLocks noChangeArrowheads="1"/>
          </p:cNvSpPr>
          <p:nvPr/>
        </p:nvSpPr>
        <p:spPr bwMode="auto">
          <a:xfrm>
            <a:off x="7088188" y="14208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2</a:t>
            </a:r>
          </a:p>
        </p:txBody>
      </p:sp>
      <p:sp>
        <p:nvSpPr>
          <p:cNvPr id="56329" name="TextBox 10"/>
          <p:cNvSpPr txBox="1">
            <a:spLocks noChangeArrowheads="1"/>
          </p:cNvSpPr>
          <p:nvPr/>
        </p:nvSpPr>
        <p:spPr bwMode="auto">
          <a:xfrm>
            <a:off x="8456613" y="1411288"/>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b="1">
                <a:solidFill>
                  <a:srgbClr val="FF0000"/>
                </a:solidFill>
              </a:rPr>
              <a:t>3</a:t>
            </a:r>
          </a:p>
        </p:txBody>
      </p:sp>
    </p:spTree>
    <p:extLst>
      <p:ext uri="{BB962C8B-B14F-4D97-AF65-F5344CB8AC3E}">
        <p14:creationId xmlns:p14="http://schemas.microsoft.com/office/powerpoint/2010/main" val="2687723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Contact Information – Cambridge District</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4436395" cy="47244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03583002"/>
              </p:ext>
            </p:extLst>
          </p:nvPr>
        </p:nvGraphicFramePr>
        <p:xfrm>
          <a:off x="3886200" y="4095194"/>
          <a:ext cx="5200650" cy="2740025"/>
        </p:xfrm>
        <a:graphic>
          <a:graphicData uri="http://schemas.openxmlformats.org/drawingml/2006/table">
            <a:tbl>
              <a:tblPr firstRow="1" firstCol="1" bandRow="1">
                <a:tableStyleId>{5C22544A-7EE6-4342-B048-85BDC9FD1C3A}</a:tableStyleId>
              </a:tblPr>
              <a:tblGrid>
                <a:gridCol w="1068568"/>
                <a:gridCol w="1752600"/>
                <a:gridCol w="1066800"/>
                <a:gridCol w="1312682"/>
              </a:tblGrid>
              <a:tr h="225425">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Belmont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 Clairsville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Carroll</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New Philadelphia</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Columbiana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Lisbon</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Coshocton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Zanesville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Guernsey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Cambridge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Harrison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Steubenville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Jefferson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Steubenville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Monroe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St. Clairsville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Muskingum</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Zanesville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Noble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Cambridge</a:t>
                      </a:r>
                      <a:endParaRPr lang="en-US" sz="1200">
                        <a:effectLst/>
                        <a:latin typeface="Arial"/>
                        <a:ea typeface="Calibri"/>
                        <a:cs typeface="Times New Roman"/>
                      </a:endParaRPr>
                    </a:p>
                  </a:txBody>
                  <a:tcPr marL="68580" marR="68580" marT="0" marB="0"/>
                </a:tc>
              </a:tr>
              <a:tr h="228600">
                <a:tc>
                  <a:txBody>
                    <a:bodyPr/>
                    <a:lstStyle/>
                    <a:p>
                      <a:pPr marL="0" marR="0">
                        <a:lnSpc>
                          <a:spcPct val="115000"/>
                        </a:lnSpc>
                        <a:spcBef>
                          <a:spcPts val="0"/>
                        </a:spcBef>
                        <a:spcAft>
                          <a:spcPts val="0"/>
                        </a:spcAft>
                      </a:pPr>
                      <a:r>
                        <a:rPr lang="en-US" sz="1200">
                          <a:effectLst/>
                        </a:rPr>
                        <a:t>Tuscarawas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New Philadelphia</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4436395" y="2209800"/>
            <a:ext cx="4572000" cy="1477328"/>
          </a:xfrm>
          <a:prstGeom prst="rect">
            <a:avLst/>
          </a:prstGeom>
        </p:spPr>
        <p:txBody>
          <a:bodyPr>
            <a:spAutoFit/>
          </a:bodyPr>
          <a:lstStyle/>
          <a:p>
            <a:r>
              <a:rPr lang="en-US" b="1" dirty="0"/>
              <a:t>Contact Information:</a:t>
            </a:r>
            <a:endParaRPr lang="en-US" dirty="0"/>
          </a:p>
          <a:p>
            <a:r>
              <a:rPr lang="en-US" b="1" dirty="0"/>
              <a:t>OTSO:</a:t>
            </a:r>
            <a:r>
              <a:rPr lang="en-US" dirty="0"/>
              <a:t>  614/466-3250</a:t>
            </a:r>
          </a:p>
          <a:p>
            <a:r>
              <a:rPr lang="en-US" b="1" dirty="0" smtClean="0"/>
              <a:t>Rick Beverley:</a:t>
            </a:r>
            <a:r>
              <a:rPr lang="en-US" dirty="0" smtClean="0"/>
              <a:t>  330/697-1714</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1056194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Nighttime Sobriety Checkpoint</a:t>
            </a:r>
            <a:endParaRPr lang="en-US" dirty="0"/>
          </a:p>
        </p:txBody>
      </p:sp>
      <p:pic>
        <p:nvPicPr>
          <p:cNvPr id="573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1371600"/>
            <a:ext cx="5205413" cy="3521075"/>
          </a:xfrm>
        </p:spPr>
      </p:pic>
      <p:sp>
        <p:nvSpPr>
          <p:cNvPr id="57347" name="TextBox 4"/>
          <p:cNvSpPr txBox="1">
            <a:spLocks noChangeArrowheads="1"/>
          </p:cNvSpPr>
          <p:nvPr/>
        </p:nvSpPr>
        <p:spPr bwMode="auto">
          <a:xfrm>
            <a:off x="152400" y="1371600"/>
            <a:ext cx="3429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t>This form is for checkpoints that start (not set up or pre-check point meeting) between 6pm and 5:59am.  Do not split a checkpoint into two forms.</a:t>
            </a:r>
          </a:p>
          <a:p>
            <a:endParaRPr lang="en-US"/>
          </a:p>
          <a:p>
            <a:pPr>
              <a:buFontTx/>
              <a:buAutoNum type="arabicPeriod"/>
            </a:pPr>
            <a:r>
              <a:rPr lang="en-US"/>
              <a:t>Enter the site.</a:t>
            </a:r>
          </a:p>
          <a:p>
            <a:pPr>
              <a:buFontTx/>
              <a:buAutoNum type="arabicPeriod"/>
            </a:pPr>
            <a:r>
              <a:rPr lang="en-US"/>
              <a:t>Enter the jurisdiction the checkpoint is in.</a:t>
            </a:r>
          </a:p>
          <a:p>
            <a:pPr>
              <a:buFontTx/>
              <a:buAutoNum type="arabicPeriod"/>
            </a:pPr>
            <a:r>
              <a:rPr lang="en-US"/>
              <a:t>Enter the date the checkpoint started.</a:t>
            </a:r>
          </a:p>
          <a:p>
            <a:pPr>
              <a:buFontTx/>
              <a:buAutoNum type="arabicPeriod"/>
            </a:pPr>
            <a:r>
              <a:rPr lang="en-US"/>
              <a:t>Enter the Start and End time (include pre-check point meeting through tear down).</a:t>
            </a:r>
          </a:p>
        </p:txBody>
      </p:sp>
      <p:sp>
        <p:nvSpPr>
          <p:cNvPr id="57348" name="TextBox 5"/>
          <p:cNvSpPr txBox="1">
            <a:spLocks noChangeArrowheads="1"/>
          </p:cNvSpPr>
          <p:nvPr/>
        </p:nvSpPr>
        <p:spPr bwMode="auto">
          <a:xfrm>
            <a:off x="152400" y="5257800"/>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Tx/>
              <a:buAutoNum type="arabicPeriod" startAt="5"/>
            </a:pPr>
            <a:r>
              <a:rPr lang="en-US"/>
              <a:t>Enter the agencies participating in the checkpoint.</a:t>
            </a:r>
          </a:p>
          <a:p>
            <a:pPr>
              <a:buFontTx/>
              <a:buAutoNum type="arabicPeriod" startAt="5"/>
            </a:pPr>
            <a:r>
              <a:rPr lang="en-US"/>
              <a:t>Enter the number of officers that worked the checkpoint.</a:t>
            </a:r>
          </a:p>
          <a:p>
            <a:pPr>
              <a:buFontTx/>
              <a:buAutoNum type="arabicPeriod" startAt="5"/>
            </a:pPr>
            <a:r>
              <a:rPr lang="en-US"/>
              <a:t>Enter the number of hours that are being reimbursed on the grant.</a:t>
            </a:r>
          </a:p>
        </p:txBody>
      </p:sp>
      <p:sp>
        <p:nvSpPr>
          <p:cNvPr id="7" name="Rectangle 6"/>
          <p:cNvSpPr/>
          <p:nvPr/>
        </p:nvSpPr>
        <p:spPr>
          <a:xfrm>
            <a:off x="5181600" y="1524000"/>
            <a:ext cx="2362200" cy="304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3819525" y="1828800"/>
            <a:ext cx="250825"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351" name="TextBox 8"/>
          <p:cNvSpPr txBox="1">
            <a:spLocks noChangeArrowheads="1"/>
          </p:cNvSpPr>
          <p:nvPr/>
        </p:nvSpPr>
        <p:spPr bwMode="auto">
          <a:xfrm>
            <a:off x="5181600" y="3203575"/>
            <a:ext cx="228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1</a:t>
            </a:r>
          </a:p>
        </p:txBody>
      </p:sp>
      <p:sp>
        <p:nvSpPr>
          <p:cNvPr id="57352" name="TextBox 9"/>
          <p:cNvSpPr txBox="1">
            <a:spLocks noChangeArrowheads="1"/>
          </p:cNvSpPr>
          <p:nvPr/>
        </p:nvSpPr>
        <p:spPr bwMode="auto">
          <a:xfrm>
            <a:off x="5181600" y="335597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2</a:t>
            </a:r>
          </a:p>
        </p:txBody>
      </p:sp>
      <p:sp>
        <p:nvSpPr>
          <p:cNvPr id="57353" name="TextBox 10"/>
          <p:cNvSpPr txBox="1">
            <a:spLocks noChangeArrowheads="1"/>
          </p:cNvSpPr>
          <p:nvPr/>
        </p:nvSpPr>
        <p:spPr bwMode="auto">
          <a:xfrm>
            <a:off x="5181600" y="356235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3</a:t>
            </a:r>
          </a:p>
        </p:txBody>
      </p:sp>
      <p:sp>
        <p:nvSpPr>
          <p:cNvPr id="57354" name="TextBox 11"/>
          <p:cNvSpPr txBox="1">
            <a:spLocks noChangeArrowheads="1"/>
          </p:cNvSpPr>
          <p:nvPr/>
        </p:nvSpPr>
        <p:spPr bwMode="auto">
          <a:xfrm>
            <a:off x="4903788" y="3806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4</a:t>
            </a:r>
          </a:p>
        </p:txBody>
      </p:sp>
      <p:sp>
        <p:nvSpPr>
          <p:cNvPr id="13" name="Left Brace 12"/>
          <p:cNvSpPr/>
          <p:nvPr/>
        </p:nvSpPr>
        <p:spPr>
          <a:xfrm>
            <a:off x="5181600" y="3810000"/>
            <a:ext cx="228600" cy="304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7356" name="TextBox 13"/>
          <p:cNvSpPr txBox="1">
            <a:spLocks noChangeArrowheads="1"/>
          </p:cNvSpPr>
          <p:nvPr/>
        </p:nvSpPr>
        <p:spPr bwMode="auto">
          <a:xfrm>
            <a:off x="5240338" y="415925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5</a:t>
            </a:r>
          </a:p>
        </p:txBody>
      </p:sp>
      <p:sp>
        <p:nvSpPr>
          <p:cNvPr id="57357" name="TextBox 15"/>
          <p:cNvSpPr txBox="1">
            <a:spLocks noChangeArrowheads="1"/>
          </p:cNvSpPr>
          <p:nvPr/>
        </p:nvSpPr>
        <p:spPr bwMode="auto">
          <a:xfrm>
            <a:off x="5226050" y="4344988"/>
            <a:ext cx="344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6</a:t>
            </a:r>
          </a:p>
        </p:txBody>
      </p:sp>
      <p:sp>
        <p:nvSpPr>
          <p:cNvPr id="57358" name="TextBox 16"/>
          <p:cNvSpPr txBox="1">
            <a:spLocks noChangeArrowheads="1"/>
          </p:cNvSpPr>
          <p:nvPr/>
        </p:nvSpPr>
        <p:spPr bwMode="auto">
          <a:xfrm>
            <a:off x="5226050" y="4516438"/>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b="1">
                <a:solidFill>
                  <a:srgbClr val="FF0000"/>
                </a:solidFill>
              </a:rPr>
              <a:t>7</a:t>
            </a:r>
          </a:p>
        </p:txBody>
      </p:sp>
    </p:spTree>
    <p:extLst>
      <p:ext uri="{BB962C8B-B14F-4D97-AF65-F5344CB8AC3E}">
        <p14:creationId xmlns:p14="http://schemas.microsoft.com/office/powerpoint/2010/main" val="3667386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Nighttime Sobriety Checkpoint</a:t>
            </a:r>
            <a:endParaRPr lang="en-US" dirty="0"/>
          </a:p>
        </p:txBody>
      </p:sp>
      <p:pic>
        <p:nvPicPr>
          <p:cNvPr id="481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71600"/>
            <a:ext cx="5102225" cy="4495800"/>
          </a:xfrm>
        </p:spPr>
      </p:pic>
      <p:sp>
        <p:nvSpPr>
          <p:cNvPr id="5" name="TextBox 4"/>
          <p:cNvSpPr txBox="1"/>
          <p:nvPr/>
        </p:nvSpPr>
        <p:spPr>
          <a:xfrm>
            <a:off x="152400" y="1371600"/>
            <a:ext cx="3733800" cy="3693319"/>
          </a:xfrm>
          <a:prstGeom prst="rect">
            <a:avLst/>
          </a:prstGeom>
          <a:noFill/>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Arial" charset="0"/>
              <a:buAutoNum type="arabicPeriod" startAt="8"/>
              <a:defRPr/>
            </a:pPr>
            <a:r>
              <a:rPr lang="en-US" sz="1600" dirty="0"/>
              <a:t>This column is for activity that was done at a checkpoint on this </a:t>
            </a:r>
            <a:r>
              <a:rPr lang="en-US" sz="1600" dirty="0" smtClean="0"/>
              <a:t>grant.</a:t>
            </a:r>
            <a:endParaRPr lang="en-US" sz="1600" b="1" dirty="0"/>
          </a:p>
          <a:p>
            <a:pPr>
              <a:buFont typeface="Arial" charset="0"/>
              <a:buAutoNum type="arabicPeriod" startAt="8"/>
              <a:defRPr/>
            </a:pPr>
            <a:r>
              <a:rPr lang="en-US" sz="1600" dirty="0"/>
              <a:t>Highlight – List any activity highlights that occurred at the checkpoint.</a:t>
            </a:r>
          </a:p>
          <a:p>
            <a:pPr>
              <a:buFont typeface="Arial" charset="0"/>
              <a:buAutoNum type="arabicPeriod" startAt="8"/>
              <a:defRPr/>
            </a:pPr>
            <a:r>
              <a:rPr lang="en-US" sz="1600" dirty="0"/>
              <a:t>Click “Save”.</a:t>
            </a:r>
          </a:p>
          <a:p>
            <a:pPr>
              <a:buFontTx/>
              <a:buAutoNum type="arabicPeriod" startAt="8"/>
              <a:defRPr/>
            </a:pPr>
            <a:endParaRPr lang="en-US" sz="1600" dirty="0"/>
          </a:p>
          <a:p>
            <a:pPr>
              <a:defRPr/>
            </a:pPr>
            <a:endParaRPr lang="en-US" sz="1000" b="1" dirty="0"/>
          </a:p>
          <a:p>
            <a:pPr marL="0" indent="0">
              <a:defRPr/>
            </a:pPr>
            <a:r>
              <a:rPr lang="en-US" sz="1600" b="1" dirty="0"/>
              <a:t>If you did not have a checkpoint between 6pm and 5:59am to enter on this form, do not click in any field.  Click “Next”.  Once you click in any field, however you must complete each box with a </a:t>
            </a:r>
            <a:r>
              <a:rPr lang="en-US" sz="1600" b="1" dirty="0">
                <a:solidFill>
                  <a:srgbClr val="FF0000"/>
                </a:solidFill>
              </a:rPr>
              <a:t>*</a:t>
            </a:r>
            <a:r>
              <a:rPr lang="en-US" sz="1600" b="1" dirty="0"/>
              <a:t>.</a:t>
            </a:r>
          </a:p>
          <a:p>
            <a:pPr>
              <a:buFontTx/>
              <a:buAutoNum type="arabicPeriod"/>
              <a:defRPr/>
            </a:pPr>
            <a:endParaRPr lang="en-US" sz="1600" dirty="0"/>
          </a:p>
        </p:txBody>
      </p:sp>
      <p:sp>
        <p:nvSpPr>
          <p:cNvPr id="6" name="Oval 5"/>
          <p:cNvSpPr/>
          <p:nvPr/>
        </p:nvSpPr>
        <p:spPr>
          <a:xfrm>
            <a:off x="5334000" y="1447800"/>
            <a:ext cx="609600" cy="2824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4" name="TextBox 6"/>
          <p:cNvSpPr txBox="1">
            <a:spLocks noChangeArrowheads="1"/>
          </p:cNvSpPr>
          <p:nvPr/>
        </p:nvSpPr>
        <p:spPr bwMode="auto">
          <a:xfrm>
            <a:off x="5410200" y="2667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8</a:t>
            </a:r>
          </a:p>
        </p:txBody>
      </p:sp>
      <p:sp>
        <p:nvSpPr>
          <p:cNvPr id="8" name="Oval 7"/>
          <p:cNvSpPr/>
          <p:nvPr/>
        </p:nvSpPr>
        <p:spPr>
          <a:xfrm>
            <a:off x="4267200" y="4572000"/>
            <a:ext cx="464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6" name="TextBox 8"/>
          <p:cNvSpPr txBox="1">
            <a:spLocks noChangeArrowheads="1"/>
          </p:cNvSpPr>
          <p:nvPr/>
        </p:nvSpPr>
        <p:spPr bwMode="auto">
          <a:xfrm>
            <a:off x="6400800" y="490537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9</a:t>
            </a:r>
          </a:p>
        </p:txBody>
      </p:sp>
      <p:sp>
        <p:nvSpPr>
          <p:cNvPr id="10" name="Oval 9"/>
          <p:cNvSpPr/>
          <p:nvPr/>
        </p:nvSpPr>
        <p:spPr>
          <a:xfrm>
            <a:off x="7848600" y="5638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8" name="TextBox 10"/>
          <p:cNvSpPr txBox="1">
            <a:spLocks noChangeArrowheads="1"/>
          </p:cNvSpPr>
          <p:nvPr/>
        </p:nvSpPr>
        <p:spPr bwMode="auto">
          <a:xfrm>
            <a:off x="7848600" y="5867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10</a:t>
            </a:r>
          </a:p>
        </p:txBody>
      </p:sp>
    </p:spTree>
    <p:extLst>
      <p:ext uri="{BB962C8B-B14F-4D97-AF65-F5344CB8AC3E}">
        <p14:creationId xmlns:p14="http://schemas.microsoft.com/office/powerpoint/2010/main" val="181599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Nighttime Sobriety Checkpoint</a:t>
            </a:r>
            <a:endParaRPr lang="en-US" dirty="0"/>
          </a:p>
        </p:txBody>
      </p:sp>
      <p:pic>
        <p:nvPicPr>
          <p:cNvPr id="491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98888" y="1371600"/>
            <a:ext cx="5318125" cy="5410200"/>
          </a:xfrm>
        </p:spPr>
      </p:pic>
      <p:sp>
        <p:nvSpPr>
          <p:cNvPr id="5" name="TextBox 4"/>
          <p:cNvSpPr txBox="1"/>
          <p:nvPr/>
        </p:nvSpPr>
        <p:spPr>
          <a:xfrm>
            <a:off x="152400" y="1295400"/>
            <a:ext cx="3581400" cy="535463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After hitting save, allow the page to process, once it has processed the YTD figures will self-populate. </a:t>
            </a:r>
          </a:p>
          <a:p>
            <a:pPr marL="342900" indent="-342900" fontAlgn="auto">
              <a:spcBef>
                <a:spcPts val="0"/>
              </a:spcBef>
              <a:spcAft>
                <a:spcPts val="0"/>
              </a:spcAft>
              <a:buFontTx/>
              <a:buAutoNum type="arabicPeriod"/>
              <a:defRPr/>
            </a:pPr>
            <a:r>
              <a:rPr lang="en-US" dirty="0">
                <a:latin typeface="+mn-lt"/>
              </a:rPr>
              <a:t>If you need to enter another form, hit “Add” and repeat steps 1 -10 on the previous two slides.</a:t>
            </a:r>
          </a:p>
          <a:p>
            <a:pPr marL="342900" indent="-342900" fontAlgn="auto">
              <a:spcBef>
                <a:spcPts val="0"/>
              </a:spcBef>
              <a:spcAft>
                <a:spcPts val="0"/>
              </a:spcAft>
              <a:buFontTx/>
              <a:buAutoNum type="arabicPeriod"/>
              <a:defRPr/>
            </a:pPr>
            <a:r>
              <a:rPr lang="en-US" dirty="0">
                <a:latin typeface="+mn-lt"/>
              </a:rPr>
              <a:t>If you are done entering nighttime sobriety checkpoint activity, click “Next”.</a:t>
            </a:r>
          </a:p>
          <a:p>
            <a:pPr marL="342900" indent="-342900" fontAlgn="auto">
              <a:spcBef>
                <a:spcPts val="0"/>
              </a:spcBef>
              <a:spcAft>
                <a:spcPts val="0"/>
              </a:spcAft>
              <a:buFontTx/>
              <a:buAutoNum type="arabicPeriod"/>
              <a:defRPr/>
            </a:pPr>
            <a:endParaRPr lang="en-US" dirty="0">
              <a:latin typeface="+mn-lt"/>
            </a:endParaRPr>
          </a:p>
          <a:p>
            <a:pPr fontAlgn="auto">
              <a:spcBef>
                <a:spcPts val="0"/>
              </a:spcBef>
              <a:spcAft>
                <a:spcPts val="0"/>
              </a:spcAft>
              <a:defRPr/>
            </a:pPr>
            <a:r>
              <a:rPr lang="en-US" b="1" dirty="0">
                <a:latin typeface="+mn-lt"/>
              </a:rPr>
              <a:t>Note:  If a checkpoint is set up in one location, tore down, moved and set up in another location that counts as two different checkpoints.  You need to complete two checkpoint forms.</a:t>
            </a:r>
          </a:p>
        </p:txBody>
      </p:sp>
      <p:sp>
        <p:nvSpPr>
          <p:cNvPr id="6" name="Oval 5"/>
          <p:cNvSpPr/>
          <p:nvPr/>
        </p:nvSpPr>
        <p:spPr>
          <a:xfrm>
            <a:off x="5638800" y="3581400"/>
            <a:ext cx="5334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162800" y="1393825"/>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610600" y="1393825"/>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60" name="TextBox 8"/>
          <p:cNvSpPr txBox="1">
            <a:spLocks noChangeArrowheads="1"/>
          </p:cNvSpPr>
          <p:nvPr/>
        </p:nvSpPr>
        <p:spPr bwMode="auto">
          <a:xfrm>
            <a:off x="5813425" y="4692650"/>
            <a:ext cx="190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49161" name="TextBox 9"/>
          <p:cNvSpPr txBox="1">
            <a:spLocks noChangeArrowheads="1"/>
          </p:cNvSpPr>
          <p:nvPr/>
        </p:nvSpPr>
        <p:spPr bwMode="auto">
          <a:xfrm>
            <a:off x="7353300" y="1566863"/>
            <a:ext cx="26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49162" name="TextBox 10"/>
          <p:cNvSpPr txBox="1">
            <a:spLocks noChangeArrowheads="1"/>
          </p:cNvSpPr>
          <p:nvPr/>
        </p:nvSpPr>
        <p:spPr bwMode="auto">
          <a:xfrm>
            <a:off x="8686800" y="1595438"/>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Tree>
    <p:extLst>
      <p:ext uri="{BB962C8B-B14F-4D97-AF65-F5344CB8AC3E}">
        <p14:creationId xmlns:p14="http://schemas.microsoft.com/office/powerpoint/2010/main" val="4142452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 Attachments</a:t>
            </a:r>
            <a:endParaRPr lang="en-US" dirty="0"/>
          </a:p>
        </p:txBody>
      </p:sp>
      <p:pic>
        <p:nvPicPr>
          <p:cNvPr id="501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57313"/>
            <a:ext cx="5114925" cy="5434012"/>
          </a:xfrm>
        </p:spPr>
      </p:pic>
      <p:sp>
        <p:nvSpPr>
          <p:cNvPr id="5" name="TextBox 4"/>
          <p:cNvSpPr txBox="1"/>
          <p:nvPr/>
        </p:nvSpPr>
        <p:spPr>
          <a:xfrm>
            <a:off x="76200" y="1295400"/>
            <a:ext cx="3657600" cy="6001643"/>
          </a:xfrm>
          <a:prstGeom prst="rect">
            <a:avLst/>
          </a:prstGeom>
          <a:noFill/>
        </p:spPr>
        <p:txBody>
          <a:bodyPr>
            <a:spAutoFit/>
          </a:bodyPr>
          <a:lstStyle/>
          <a:p>
            <a:pPr fontAlgn="auto">
              <a:spcBef>
                <a:spcPts val="0"/>
              </a:spcBef>
              <a:spcAft>
                <a:spcPts val="0"/>
              </a:spcAft>
              <a:defRPr/>
            </a:pPr>
            <a:r>
              <a:rPr lang="en-US" dirty="0">
                <a:latin typeface="+mn-lt"/>
              </a:rPr>
              <a:t>Use this form to attach documents to your enforcement report (press releases, news articles, etc.).  Do not attach claim related documentation to your report.</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r>
              <a:rPr lang="en-US" dirty="0">
                <a:latin typeface="+mn-lt"/>
              </a:rPr>
              <a:t>Give a brief description of the document.</a:t>
            </a:r>
          </a:p>
          <a:p>
            <a:pPr marL="342900" indent="-342900" fontAlgn="auto">
              <a:spcBef>
                <a:spcPts val="0"/>
              </a:spcBef>
              <a:spcAft>
                <a:spcPts val="0"/>
              </a:spcAft>
              <a:buFontTx/>
              <a:buAutoNum type="arabicPeriod"/>
              <a:defRPr/>
            </a:pPr>
            <a:r>
              <a:rPr lang="en-US" dirty="0">
                <a:latin typeface="+mn-lt"/>
              </a:rPr>
              <a:t>Click “Browse” to search your computer for the file.</a:t>
            </a:r>
          </a:p>
          <a:p>
            <a:pPr marL="342900" indent="-342900" fontAlgn="auto">
              <a:spcBef>
                <a:spcPts val="0"/>
              </a:spcBef>
              <a:spcAft>
                <a:spcPts val="0"/>
              </a:spcAft>
              <a:buFontTx/>
              <a:buAutoNum type="arabicPeriod"/>
              <a:defRPr/>
            </a:pPr>
            <a:r>
              <a:rPr lang="en-US" dirty="0">
                <a:latin typeface="+mn-lt"/>
              </a:rPr>
              <a:t>Click “Save”.</a:t>
            </a:r>
          </a:p>
          <a:p>
            <a:pPr marL="342900" indent="-342900" fontAlgn="auto">
              <a:spcBef>
                <a:spcPts val="0"/>
              </a:spcBef>
              <a:spcAft>
                <a:spcPts val="0"/>
              </a:spcAft>
              <a:buFontTx/>
              <a:buAutoNum type="arabicPeriod"/>
              <a:defRPr/>
            </a:pPr>
            <a:r>
              <a:rPr lang="en-US" dirty="0">
                <a:latin typeface="+mn-lt"/>
              </a:rPr>
              <a:t>Click “Add” and repeat steps 1 – 3 to add additional attachments.</a:t>
            </a:r>
          </a:p>
          <a:p>
            <a:pPr marL="342900" indent="-342900" fontAlgn="auto">
              <a:spcBef>
                <a:spcPts val="0"/>
              </a:spcBef>
              <a:spcAft>
                <a:spcPts val="0"/>
              </a:spcAft>
              <a:buFontTx/>
              <a:buAutoNum type="arabicPeriod"/>
              <a:defRPr/>
            </a:pPr>
            <a:r>
              <a:rPr lang="en-US" dirty="0">
                <a:latin typeface="+mn-lt"/>
              </a:rPr>
              <a:t>When done adding attachments, click “Report Menu</a:t>
            </a:r>
            <a:r>
              <a:rPr lang="en-US" dirty="0" smtClean="0">
                <a:latin typeface="+mn-lt"/>
              </a:rPr>
              <a:t>”.</a:t>
            </a:r>
          </a:p>
          <a:p>
            <a:pPr marL="342900" indent="-342900" fontAlgn="auto">
              <a:spcBef>
                <a:spcPts val="0"/>
              </a:spcBef>
              <a:spcAft>
                <a:spcPts val="0"/>
              </a:spcAft>
              <a:buFontTx/>
              <a:buAutoNum type="arabicPeriod"/>
              <a:defRPr/>
            </a:pPr>
            <a:endParaRPr lang="en-US" dirty="0"/>
          </a:p>
          <a:p>
            <a:pPr>
              <a:defRPr/>
            </a:pPr>
            <a:r>
              <a:rPr lang="en-US" sz="1200" b="1" dirty="0"/>
              <a:t>NOTE:  When attaching PDFs, make sure the file name does NOT include any special characters (&amp;, #, %, etc.)</a:t>
            </a:r>
          </a:p>
          <a:p>
            <a:pPr marL="342900" indent="-342900" fontAlgn="auto">
              <a:spcBef>
                <a:spcPts val="0"/>
              </a:spcBef>
              <a:spcAft>
                <a:spcPts val="0"/>
              </a:spcAft>
              <a:buFontTx/>
              <a:buAutoNum type="arabicPeriod"/>
              <a:defRPr/>
            </a:pPr>
            <a:endParaRPr lang="en-US" dirty="0">
              <a:latin typeface="+mn-lt"/>
            </a:endParaRPr>
          </a:p>
        </p:txBody>
      </p:sp>
      <p:sp>
        <p:nvSpPr>
          <p:cNvPr id="50181" name="TextBox 5"/>
          <p:cNvSpPr txBox="1">
            <a:spLocks noChangeArrowheads="1"/>
          </p:cNvSpPr>
          <p:nvPr/>
        </p:nvSpPr>
        <p:spPr bwMode="auto">
          <a:xfrm>
            <a:off x="6307138" y="32575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0182" name="TextBox 6"/>
          <p:cNvSpPr txBox="1">
            <a:spLocks noChangeArrowheads="1"/>
          </p:cNvSpPr>
          <p:nvPr/>
        </p:nvSpPr>
        <p:spPr bwMode="auto">
          <a:xfrm>
            <a:off x="5334000" y="347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50183" name="TextBox 7"/>
          <p:cNvSpPr txBox="1">
            <a:spLocks noChangeArrowheads="1"/>
          </p:cNvSpPr>
          <p:nvPr/>
        </p:nvSpPr>
        <p:spPr bwMode="auto">
          <a:xfrm>
            <a:off x="7620000" y="286067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50184" name="TextBox 8"/>
          <p:cNvSpPr txBox="1">
            <a:spLocks noChangeArrowheads="1"/>
          </p:cNvSpPr>
          <p:nvPr/>
        </p:nvSpPr>
        <p:spPr bwMode="auto">
          <a:xfrm>
            <a:off x="7239000" y="284797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50185" name="TextBox 9"/>
          <p:cNvSpPr txBox="1">
            <a:spLocks noChangeArrowheads="1"/>
          </p:cNvSpPr>
          <p:nvPr/>
        </p:nvSpPr>
        <p:spPr bwMode="auto">
          <a:xfrm>
            <a:off x="6019800" y="1600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11" name="Oval 10"/>
          <p:cNvSpPr/>
          <p:nvPr/>
        </p:nvSpPr>
        <p:spPr>
          <a:xfrm>
            <a:off x="5715000" y="3502025"/>
            <a:ext cx="533400" cy="265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581900" y="3136900"/>
            <a:ext cx="342900" cy="134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142163" y="3124200"/>
            <a:ext cx="342900" cy="133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638800" y="1828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20000" y="1467775"/>
            <a:ext cx="1371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122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Enforcement Report Menu</a:t>
            </a:r>
            <a:endParaRPr lang="en-US" dirty="0"/>
          </a:p>
        </p:txBody>
      </p:sp>
      <p:sp>
        <p:nvSpPr>
          <p:cNvPr id="51204" name="TextBox 4"/>
          <p:cNvSpPr txBox="1">
            <a:spLocks noChangeArrowheads="1"/>
          </p:cNvSpPr>
          <p:nvPr/>
        </p:nvSpPr>
        <p:spPr bwMode="auto">
          <a:xfrm>
            <a:off x="457200" y="1447800"/>
            <a:ext cx="3276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a:t>When you are certain all data has been entered accurately and completely, click “Check Errors” to see if there are any system errors to fix prior to submitting.</a:t>
            </a:r>
          </a:p>
          <a:p>
            <a:pPr eaLnBrk="1" hangingPunct="1">
              <a:buFont typeface="Arial" charset="0"/>
              <a:buAutoNum type="arabicPeriod"/>
            </a:pPr>
            <a:r>
              <a:rPr lang="en-US"/>
              <a:t>If you would like a PDF of the report to print or save to your computer, click “Generate Full PDF”.</a:t>
            </a:r>
          </a:p>
          <a:p>
            <a:pPr eaLnBrk="1" hangingPunct="1">
              <a:buFont typeface="Arial" charset="0"/>
              <a:buAutoNum type="arabicPeriod"/>
            </a:pPr>
            <a:r>
              <a:rPr lang="en-US"/>
              <a:t>If there are no errors, click the “Submit”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416998"/>
            <a:ext cx="5026182" cy="5364802"/>
          </a:xfrm>
        </p:spPr>
      </p:pic>
      <p:sp>
        <p:nvSpPr>
          <p:cNvPr id="5" name="Oval 4"/>
          <p:cNvSpPr/>
          <p:nvPr/>
        </p:nvSpPr>
        <p:spPr>
          <a:xfrm>
            <a:off x="4343400" y="3585099"/>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43400" y="3733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24800" y="22860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57800" y="3440668"/>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6" name="TextBox 5"/>
          <p:cNvSpPr txBox="1"/>
          <p:nvPr/>
        </p:nvSpPr>
        <p:spPr>
          <a:xfrm>
            <a:off x="5257800" y="3630513"/>
            <a:ext cx="4572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7" name="TextBox 6"/>
          <p:cNvSpPr txBox="1"/>
          <p:nvPr/>
        </p:nvSpPr>
        <p:spPr>
          <a:xfrm>
            <a:off x="7747801" y="2064460"/>
            <a:ext cx="2667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157967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a:t>
            </a:r>
            <a:endParaRPr lang="en-US" dirty="0"/>
          </a:p>
        </p:txBody>
      </p:sp>
      <p:sp>
        <p:nvSpPr>
          <p:cNvPr id="52228" name="TextBox 4"/>
          <p:cNvSpPr txBox="1">
            <a:spLocks noChangeArrowheads="1"/>
          </p:cNvSpPr>
          <p:nvPr/>
        </p:nvSpPr>
        <p:spPr bwMode="auto">
          <a:xfrm>
            <a:off x="152400" y="1371600"/>
            <a:ext cx="3581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Once your report is successfully submitted, you will see a confirmation at the top of the screen and the status will change in the General Information box.</a:t>
            </a:r>
          </a:p>
          <a:p>
            <a:pPr eaLnBrk="1" hangingPunct="1"/>
            <a:endParaRPr lang="en-US" dirty="0"/>
          </a:p>
          <a:p>
            <a:pPr eaLnBrk="1" hangingPunct="1"/>
            <a:r>
              <a:rPr lang="en-US" dirty="0"/>
              <a:t>Click “Grant Menu” to return to the Grant.</a:t>
            </a:r>
          </a:p>
          <a:p>
            <a:pPr eaLnBrk="1" hangingPunct="1"/>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1315724"/>
            <a:ext cx="5173321" cy="5528220"/>
          </a:xfrm>
        </p:spPr>
      </p:pic>
      <p:sp>
        <p:nvSpPr>
          <p:cNvPr id="5" name="Oval 4"/>
          <p:cNvSpPr/>
          <p:nvPr/>
        </p:nvSpPr>
        <p:spPr>
          <a:xfrm>
            <a:off x="5105400" y="18288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00400" y="2057400"/>
            <a:ext cx="19812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05200" y="2514600"/>
            <a:ext cx="1295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127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a:t>
            </a:r>
            <a:endParaRPr lang="en-US" dirty="0"/>
          </a:p>
        </p:txBody>
      </p:sp>
      <p:sp>
        <p:nvSpPr>
          <p:cNvPr id="3" name="Content Placeholder 2"/>
          <p:cNvSpPr>
            <a:spLocks noGrp="1"/>
          </p:cNvSpPr>
          <p:nvPr>
            <p:ph idx="1"/>
          </p:nvPr>
        </p:nvSpPr>
        <p:spPr/>
        <p:txBody>
          <a:bodyPr/>
          <a:lstStyle/>
          <a:p>
            <a:r>
              <a:rPr lang="en-US" dirty="0" smtClean="0"/>
              <a:t>A narrative progress report is required for each quarter.  It is due the 15</a:t>
            </a:r>
            <a:r>
              <a:rPr lang="en-US" baseline="30000" dirty="0" smtClean="0"/>
              <a:t>th</a:t>
            </a:r>
            <a:r>
              <a:rPr lang="en-US" dirty="0" smtClean="0"/>
              <a:t> of the month following the end of the quarter. (Example:  The first quarter (October – December) is due January 15</a:t>
            </a:r>
            <a:r>
              <a:rPr lang="en-US" baseline="30000" dirty="0" smtClean="0"/>
              <a:t>th</a:t>
            </a:r>
            <a:r>
              <a:rPr lang="en-US" dirty="0" smtClean="0"/>
              <a:t>.)</a:t>
            </a:r>
          </a:p>
          <a:p>
            <a:endParaRPr lang="en-US" dirty="0"/>
          </a:p>
        </p:txBody>
      </p:sp>
    </p:spTree>
    <p:extLst>
      <p:ext uri="{BB962C8B-B14F-4D97-AF65-F5344CB8AC3E}">
        <p14:creationId xmlns:p14="http://schemas.microsoft.com/office/powerpoint/2010/main" val="28019050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Reports</a:t>
            </a:r>
            <a:endParaRPr lang="en-US" dirty="0"/>
          </a:p>
        </p:txBody>
      </p:sp>
      <p:sp>
        <p:nvSpPr>
          <p:cNvPr id="5" name="TextBox 4"/>
          <p:cNvSpPr txBox="1"/>
          <p:nvPr/>
        </p:nvSpPr>
        <p:spPr>
          <a:xfrm>
            <a:off x="533400" y="1371600"/>
            <a:ext cx="3581400" cy="1754326"/>
          </a:xfrm>
          <a:prstGeom prst="rect">
            <a:avLst/>
          </a:prstGeom>
          <a:noFill/>
        </p:spPr>
        <p:txBody>
          <a:bodyPr wrap="square" rtlCol="0">
            <a:spAutoFit/>
          </a:bodyPr>
          <a:lstStyle/>
          <a:p>
            <a:r>
              <a:rPr lang="en-US" dirty="0" smtClean="0"/>
              <a:t>To initiate the report:</a:t>
            </a:r>
          </a:p>
          <a:p>
            <a:endParaRPr lang="en-US" dirty="0"/>
          </a:p>
          <a:p>
            <a:pPr marL="342900" indent="-342900">
              <a:buFont typeface="+mj-lt"/>
              <a:buAutoNum type="arabicPeriod"/>
            </a:pPr>
            <a:r>
              <a:rPr lang="en-US" dirty="0" smtClean="0"/>
              <a:t>Select the report from the drop down menu.</a:t>
            </a:r>
          </a:p>
          <a:p>
            <a:pPr marL="342900" indent="-342900">
              <a:buFont typeface="+mj-lt"/>
              <a:buAutoNum type="arabicPeriod"/>
            </a:pPr>
            <a:endParaRPr lang="en-US" dirty="0" smtClean="0"/>
          </a:p>
          <a:p>
            <a:pPr marL="342900" indent="-342900">
              <a:buFont typeface="+mj-lt"/>
              <a:buAutoNum type="arabicPeriod"/>
            </a:pPr>
            <a:r>
              <a:rPr lang="en-US" dirty="0" smtClean="0"/>
              <a:t>Click the “Create” 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474" y="1600200"/>
            <a:ext cx="5404764" cy="5181600"/>
          </a:xfrm>
        </p:spPr>
      </p:pic>
      <p:sp>
        <p:nvSpPr>
          <p:cNvPr id="6" name="Oval 5"/>
          <p:cNvSpPr/>
          <p:nvPr/>
        </p:nvSpPr>
        <p:spPr>
          <a:xfrm>
            <a:off x="3886200" y="5181600"/>
            <a:ext cx="205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3600" y="5257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14900" y="5257800"/>
            <a:ext cx="2667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6400800" y="518160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2481456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 Menu</a:t>
            </a:r>
            <a:endParaRPr lang="en-US" dirty="0"/>
          </a:p>
        </p:txBody>
      </p:sp>
      <p:sp>
        <p:nvSpPr>
          <p:cNvPr id="5" name="TextBox 4"/>
          <p:cNvSpPr txBox="1"/>
          <p:nvPr/>
        </p:nvSpPr>
        <p:spPr>
          <a:xfrm>
            <a:off x="152400" y="1447800"/>
            <a:ext cx="3657600" cy="4247317"/>
          </a:xfrm>
          <a:prstGeom prst="rect">
            <a:avLst/>
          </a:prstGeom>
          <a:noFill/>
        </p:spPr>
        <p:txBody>
          <a:bodyPr wrap="square" rtlCol="0">
            <a:spAutoFit/>
          </a:bodyPr>
          <a:lstStyle/>
          <a:p>
            <a:pPr marL="342900" indent="-342900">
              <a:buFont typeface="+mj-lt"/>
              <a:buAutoNum type="arabicPeriod"/>
            </a:pPr>
            <a:r>
              <a:rPr lang="en-US" dirty="0"/>
              <a:t>General Information Box lists the report title, the current status of the report, the due date of the report and the period that this report covers. </a:t>
            </a:r>
          </a:p>
          <a:p>
            <a:pPr marL="342900" indent="-342900">
              <a:buFont typeface="+mj-lt"/>
              <a:buAutoNum type="arabicPeriod"/>
            </a:pPr>
            <a:r>
              <a:rPr lang="en-US" dirty="0"/>
              <a:t>Final Report:  Default is “no”.  This is correct until the last narrative report for the year (July - September).  If you tell the system “yes”, the system will not generate additional narrative reports.</a:t>
            </a:r>
          </a:p>
          <a:p>
            <a:pPr marL="342900" indent="-342900">
              <a:buFont typeface="+mj-lt"/>
              <a:buAutoNum type="arabicPeriod"/>
            </a:pPr>
            <a:r>
              <a:rPr lang="en-US" dirty="0"/>
              <a:t>Grant Report Forms:  List of all forms in the Narrative Progress Report.</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428168"/>
            <a:ext cx="5181600" cy="5353632"/>
          </a:xfrm>
        </p:spPr>
      </p:pic>
      <p:sp>
        <p:nvSpPr>
          <p:cNvPr id="13" name="Oval 12"/>
          <p:cNvSpPr/>
          <p:nvPr/>
        </p:nvSpPr>
        <p:spPr>
          <a:xfrm>
            <a:off x="4267200" y="2514600"/>
            <a:ext cx="2362200" cy="1056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34200" y="2590800"/>
            <a:ext cx="1828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34200" y="2895600"/>
            <a:ext cx="1905000" cy="1045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000" y="28956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7" name="TextBox 16"/>
          <p:cNvSpPr txBox="1"/>
          <p:nvPr/>
        </p:nvSpPr>
        <p:spPr>
          <a:xfrm>
            <a:off x="8153400" y="2590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8" name="TextBox 17"/>
          <p:cNvSpPr txBox="1"/>
          <p:nvPr/>
        </p:nvSpPr>
        <p:spPr>
          <a:xfrm>
            <a:off x="7848600" y="3571458"/>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249610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a:t>
            </a:r>
            <a:endParaRPr lang="en-US" dirty="0"/>
          </a:p>
        </p:txBody>
      </p:sp>
      <p:sp>
        <p:nvSpPr>
          <p:cNvPr id="5" name="TextBox 4"/>
          <p:cNvSpPr txBox="1"/>
          <p:nvPr/>
        </p:nvSpPr>
        <p:spPr>
          <a:xfrm>
            <a:off x="152400" y="1447800"/>
            <a:ext cx="3733800" cy="923330"/>
          </a:xfrm>
          <a:prstGeom prst="rect">
            <a:avLst/>
          </a:prstGeom>
          <a:noFill/>
        </p:spPr>
        <p:txBody>
          <a:bodyPr wrap="square" rtlCol="0">
            <a:spAutoFit/>
          </a:bodyPr>
          <a:lstStyle/>
          <a:p>
            <a:r>
              <a:rPr lang="en-US" dirty="0"/>
              <a:t>Click on Fatal </a:t>
            </a:r>
            <a:r>
              <a:rPr lang="en-US" dirty="0" smtClean="0"/>
              <a:t>Crash Goal </a:t>
            </a:r>
            <a:r>
              <a:rPr lang="en-US" dirty="0"/>
              <a:t>Progress to begin filling out the forms.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7140" y="1447800"/>
            <a:ext cx="5236350" cy="5410200"/>
          </a:xfrm>
        </p:spPr>
      </p:pic>
      <p:sp>
        <p:nvSpPr>
          <p:cNvPr id="8" name="Oval 7"/>
          <p:cNvSpPr/>
          <p:nvPr/>
        </p:nvSpPr>
        <p:spPr>
          <a:xfrm>
            <a:off x="7010400" y="31242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447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Columbus District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066800"/>
            <a:ext cx="4656182" cy="4876800"/>
          </a:xfrm>
        </p:spPr>
      </p:pic>
      <p:graphicFrame>
        <p:nvGraphicFramePr>
          <p:cNvPr id="5" name="Table 4"/>
          <p:cNvGraphicFramePr>
            <a:graphicFrameLocks noGrp="1"/>
          </p:cNvGraphicFramePr>
          <p:nvPr>
            <p:extLst>
              <p:ext uri="{D42A27DB-BD31-4B8C-83A1-F6EECF244321}">
                <p14:modId xmlns:p14="http://schemas.microsoft.com/office/powerpoint/2010/main" val="4280348023"/>
              </p:ext>
            </p:extLst>
          </p:nvPr>
        </p:nvGraphicFramePr>
        <p:xfrm>
          <a:off x="4343400" y="1371600"/>
          <a:ext cx="4764464" cy="2362199"/>
        </p:xfrm>
        <a:graphic>
          <a:graphicData uri="http://schemas.openxmlformats.org/drawingml/2006/table">
            <a:tbl>
              <a:tblPr firstRow="1" firstCol="1" bandRow="1">
                <a:tableStyleId>{5C22544A-7EE6-4342-B048-85BDC9FD1C3A}</a:tableStyleId>
              </a:tblPr>
              <a:tblGrid>
                <a:gridCol w="878430"/>
                <a:gridCol w="1592809"/>
                <a:gridCol w="1036663"/>
                <a:gridCol w="1256562"/>
              </a:tblGrid>
              <a:tr h="423491">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Delaware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Delaware</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Fairfield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Lancaster</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Franklin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Columbus</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Knox</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Mt. Gilead</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Licking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Granville</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Madison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West Jefferson</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Morrow</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Mt. Gilead</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Perry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Lancaster</a:t>
                      </a:r>
                      <a:endParaRPr lang="en-US" sz="1200">
                        <a:effectLst/>
                        <a:latin typeface="Arial"/>
                        <a:ea typeface="Calibri"/>
                        <a:cs typeface="Times New Roman"/>
                      </a:endParaRPr>
                    </a:p>
                  </a:txBody>
                  <a:tcPr marL="68580" marR="68580" marT="0" marB="0"/>
                </a:tc>
              </a:tr>
              <a:tr h="215412">
                <a:tc>
                  <a:txBody>
                    <a:bodyPr/>
                    <a:lstStyle/>
                    <a:p>
                      <a:pPr marL="0" marR="0">
                        <a:lnSpc>
                          <a:spcPct val="115000"/>
                        </a:lnSpc>
                        <a:spcBef>
                          <a:spcPts val="0"/>
                        </a:spcBef>
                        <a:spcAft>
                          <a:spcPts val="0"/>
                        </a:spcAft>
                      </a:pPr>
                      <a:r>
                        <a:rPr lang="en-US" sz="1200">
                          <a:effectLst/>
                        </a:rPr>
                        <a:t>Pickaway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Circleville</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4800600" y="4419600"/>
            <a:ext cx="4343400" cy="1477328"/>
          </a:xfrm>
          <a:prstGeom prst="rect">
            <a:avLst/>
          </a:prstGeom>
        </p:spPr>
        <p:txBody>
          <a:bodyPr wrap="square">
            <a:spAutoFit/>
          </a:bodyPr>
          <a:lstStyle/>
          <a:p>
            <a:r>
              <a:rPr lang="en-US" b="1" dirty="0"/>
              <a:t>Contact Information:</a:t>
            </a:r>
            <a:endParaRPr lang="en-US" dirty="0"/>
          </a:p>
          <a:p>
            <a:r>
              <a:rPr lang="en-US" b="1" dirty="0"/>
              <a:t>OTSO:</a:t>
            </a:r>
            <a:r>
              <a:rPr lang="en-US" dirty="0"/>
              <a:t>  614/466-3250</a:t>
            </a:r>
          </a:p>
          <a:p>
            <a:r>
              <a:rPr lang="en-US" b="1" dirty="0" smtClean="0"/>
              <a:t>Mike Brining:  </a:t>
            </a:r>
            <a:r>
              <a:rPr lang="en-US" dirty="0" smtClean="0"/>
              <a:t>614/946-2878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4078750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 Goal Progress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421019"/>
            <a:ext cx="4937514" cy="5284581"/>
          </a:xfrm>
        </p:spPr>
      </p:pic>
      <p:sp>
        <p:nvSpPr>
          <p:cNvPr id="5" name="TextBox 4"/>
          <p:cNvSpPr txBox="1"/>
          <p:nvPr/>
        </p:nvSpPr>
        <p:spPr>
          <a:xfrm>
            <a:off x="152400" y="1447800"/>
            <a:ext cx="3810000" cy="3970318"/>
          </a:xfrm>
          <a:prstGeom prst="rect">
            <a:avLst/>
          </a:prstGeom>
          <a:noFill/>
        </p:spPr>
        <p:txBody>
          <a:bodyPr wrap="square" rtlCol="0">
            <a:spAutoFit/>
          </a:bodyPr>
          <a:lstStyle/>
          <a:p>
            <a:pPr fontAlgn="auto">
              <a:spcBef>
                <a:spcPts val="0"/>
              </a:spcBef>
              <a:spcAft>
                <a:spcPts val="0"/>
              </a:spcAft>
              <a:defRPr/>
            </a:pPr>
            <a:r>
              <a:rPr lang="en-US" dirty="0"/>
              <a:t>The report pulls forward your goal, baseline and evaluation from your grant.</a:t>
            </a:r>
          </a:p>
          <a:p>
            <a:pPr fontAlgn="auto">
              <a:spcBef>
                <a:spcPts val="0"/>
              </a:spcBef>
              <a:spcAft>
                <a:spcPts val="0"/>
              </a:spcAft>
              <a:defRPr/>
            </a:pPr>
            <a:endParaRPr lang="en-US" dirty="0"/>
          </a:p>
          <a:p>
            <a:pPr marL="342900" indent="-342900" fontAlgn="auto">
              <a:spcBef>
                <a:spcPts val="0"/>
              </a:spcBef>
              <a:spcAft>
                <a:spcPts val="0"/>
              </a:spcAft>
              <a:buFontTx/>
              <a:buAutoNum type="arabicPeriod"/>
              <a:defRPr/>
            </a:pPr>
            <a:r>
              <a:rPr lang="en-US" dirty="0"/>
              <a:t>Using your evaluation as a guide, enter the current status of the goal.  Example:  This quarter we had 1 traffic-related fatal </a:t>
            </a:r>
            <a:r>
              <a:rPr lang="en-US" dirty="0" smtClean="0"/>
              <a:t>crash.  </a:t>
            </a:r>
            <a:r>
              <a:rPr lang="en-US" dirty="0"/>
              <a:t>Last year we had 2 traffic-related fatal crashes during the same time frame.</a:t>
            </a:r>
          </a:p>
          <a:p>
            <a:pPr marL="342900" indent="-342900" fontAlgn="auto">
              <a:spcBef>
                <a:spcPts val="0"/>
              </a:spcBef>
              <a:spcAft>
                <a:spcPts val="0"/>
              </a:spcAft>
              <a:buFontTx/>
              <a:buAutoNum type="arabicPeriod"/>
              <a:defRPr/>
            </a:pPr>
            <a:r>
              <a:rPr lang="en-US" dirty="0"/>
              <a:t>Click “Save”.</a:t>
            </a:r>
          </a:p>
          <a:p>
            <a:pPr marL="342900" indent="-342900" fontAlgn="auto">
              <a:spcBef>
                <a:spcPts val="0"/>
              </a:spcBef>
              <a:spcAft>
                <a:spcPts val="0"/>
              </a:spcAft>
              <a:buFontTx/>
              <a:buAutoNum type="arabicPeriod"/>
              <a:defRPr/>
            </a:pPr>
            <a:r>
              <a:rPr lang="en-US" dirty="0"/>
              <a:t>After the page has processed, click “Next”.</a:t>
            </a:r>
          </a:p>
        </p:txBody>
      </p:sp>
      <p:sp>
        <p:nvSpPr>
          <p:cNvPr id="6" name="Oval 5"/>
          <p:cNvSpPr/>
          <p:nvPr/>
        </p:nvSpPr>
        <p:spPr>
          <a:xfrm>
            <a:off x="5105400" y="3733800"/>
            <a:ext cx="3276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43800" y="3124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05800" y="3124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53200" y="3733800"/>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7366247" y="2869168"/>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8635014" y="2869168"/>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075107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Belt Goal Progress</a:t>
            </a:r>
            <a:endParaRPr lang="en-US" dirty="0"/>
          </a:p>
        </p:txBody>
      </p:sp>
      <p:sp>
        <p:nvSpPr>
          <p:cNvPr id="5" name="TextBox 4"/>
          <p:cNvSpPr txBox="1"/>
          <p:nvPr/>
        </p:nvSpPr>
        <p:spPr>
          <a:xfrm>
            <a:off x="152400" y="1371600"/>
            <a:ext cx="3810000" cy="3970318"/>
          </a:xfrm>
          <a:prstGeom prst="rect">
            <a:avLst/>
          </a:prstGeom>
          <a:noFill/>
        </p:spPr>
        <p:txBody>
          <a:bodyPr wrap="square" rtlCol="0">
            <a:spAutoFit/>
          </a:bodyPr>
          <a:lstStyle/>
          <a:p>
            <a:pPr fontAlgn="auto">
              <a:spcBef>
                <a:spcPts val="0"/>
              </a:spcBef>
              <a:spcAft>
                <a:spcPts val="0"/>
              </a:spcAft>
              <a:defRPr/>
            </a:pPr>
            <a:r>
              <a:rPr lang="en-US" dirty="0"/>
              <a:t>The report pulls forward your goal, baseline and evaluation from your grant.</a:t>
            </a:r>
          </a:p>
          <a:p>
            <a:pPr fontAlgn="auto">
              <a:spcBef>
                <a:spcPts val="0"/>
              </a:spcBef>
              <a:spcAft>
                <a:spcPts val="0"/>
              </a:spcAft>
              <a:defRPr/>
            </a:pPr>
            <a:endParaRPr lang="en-US" dirty="0"/>
          </a:p>
          <a:p>
            <a:pPr marL="342900" indent="-342900" fontAlgn="auto">
              <a:spcBef>
                <a:spcPts val="0"/>
              </a:spcBef>
              <a:spcAft>
                <a:spcPts val="0"/>
              </a:spcAft>
              <a:buFontTx/>
              <a:buAutoNum type="arabicPeriod"/>
              <a:defRPr/>
            </a:pPr>
            <a:r>
              <a:rPr lang="en-US" dirty="0"/>
              <a:t>Using your evaluation as a guide, enter the current status of the goal.  Example:  </a:t>
            </a:r>
            <a:r>
              <a:rPr lang="en-US" dirty="0" smtClean="0"/>
              <a:t>The current seat belt rate provided by Miami University is 75% or the seat belt rate has not been updated by Miami University.</a:t>
            </a:r>
            <a:endParaRPr lang="en-US" dirty="0"/>
          </a:p>
          <a:p>
            <a:pPr marL="342900" indent="-342900" fontAlgn="auto">
              <a:spcBef>
                <a:spcPts val="0"/>
              </a:spcBef>
              <a:spcAft>
                <a:spcPts val="0"/>
              </a:spcAft>
              <a:buFontTx/>
              <a:buAutoNum type="arabicPeriod"/>
              <a:defRPr/>
            </a:pPr>
            <a:r>
              <a:rPr lang="en-US" dirty="0"/>
              <a:t>Click “Save”.</a:t>
            </a:r>
          </a:p>
          <a:p>
            <a:pPr marL="342900" indent="-342900" fontAlgn="auto">
              <a:spcBef>
                <a:spcPts val="0"/>
              </a:spcBef>
              <a:spcAft>
                <a:spcPts val="0"/>
              </a:spcAft>
              <a:buFontTx/>
              <a:buAutoNum type="arabicPeriod"/>
              <a:defRPr/>
            </a:pPr>
            <a:r>
              <a:rPr lang="en-US" dirty="0"/>
              <a:t>After the page has processed, click “Next”.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404291"/>
            <a:ext cx="5299969" cy="5432994"/>
          </a:xfrm>
        </p:spPr>
      </p:pic>
      <p:sp>
        <p:nvSpPr>
          <p:cNvPr id="6" name="Oval 5"/>
          <p:cNvSpPr/>
          <p:nvPr/>
        </p:nvSpPr>
        <p:spPr>
          <a:xfrm>
            <a:off x="4876800" y="3810000"/>
            <a:ext cx="3581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6600" y="3200400"/>
            <a:ext cx="381000" cy="156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72400" y="3200400"/>
            <a:ext cx="533400" cy="156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00800" y="38862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7" name="TextBox 16"/>
          <p:cNvSpPr txBox="1"/>
          <p:nvPr/>
        </p:nvSpPr>
        <p:spPr>
          <a:xfrm>
            <a:off x="6934200" y="2929962"/>
            <a:ext cx="1524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8" name="TextBox 17"/>
          <p:cNvSpPr txBox="1"/>
          <p:nvPr/>
        </p:nvSpPr>
        <p:spPr>
          <a:xfrm>
            <a:off x="8229600" y="2971800"/>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1223940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Goal Progress</a:t>
            </a:r>
            <a:endParaRPr lang="en-US" dirty="0"/>
          </a:p>
        </p:txBody>
      </p:sp>
      <p:sp>
        <p:nvSpPr>
          <p:cNvPr id="5" name="TextBox 4"/>
          <p:cNvSpPr txBox="1"/>
          <p:nvPr/>
        </p:nvSpPr>
        <p:spPr>
          <a:xfrm>
            <a:off x="152400" y="1447800"/>
            <a:ext cx="3810000" cy="4524315"/>
          </a:xfrm>
          <a:prstGeom prst="rect">
            <a:avLst/>
          </a:prstGeom>
          <a:noFill/>
        </p:spPr>
        <p:txBody>
          <a:bodyPr wrap="square" rtlCol="0">
            <a:spAutoFit/>
          </a:bodyPr>
          <a:lstStyle/>
          <a:p>
            <a:pPr fontAlgn="auto">
              <a:spcBef>
                <a:spcPts val="0"/>
              </a:spcBef>
              <a:spcAft>
                <a:spcPts val="0"/>
              </a:spcAft>
              <a:defRPr/>
            </a:pPr>
            <a:r>
              <a:rPr lang="en-US" dirty="0"/>
              <a:t>The report pulls forward your goal, baseline and evaluation from your grant.</a:t>
            </a:r>
          </a:p>
          <a:p>
            <a:pPr fontAlgn="auto">
              <a:spcBef>
                <a:spcPts val="0"/>
              </a:spcBef>
              <a:spcAft>
                <a:spcPts val="0"/>
              </a:spcAft>
              <a:defRPr/>
            </a:pPr>
            <a:endParaRPr lang="en-US" dirty="0"/>
          </a:p>
          <a:p>
            <a:pPr marL="342900" indent="-342900" fontAlgn="auto">
              <a:spcBef>
                <a:spcPts val="0"/>
              </a:spcBef>
              <a:spcAft>
                <a:spcPts val="0"/>
              </a:spcAft>
              <a:buFontTx/>
              <a:buAutoNum type="arabicPeriod"/>
              <a:defRPr/>
            </a:pPr>
            <a:r>
              <a:rPr lang="en-US" dirty="0"/>
              <a:t>Using your evaluation as a guide, enter the current status of the goal.  Example:  This quarter we had 0 alcohol-related </a:t>
            </a:r>
            <a:r>
              <a:rPr lang="en-US" dirty="0" smtClean="0"/>
              <a:t>fatal and serious injury </a:t>
            </a:r>
            <a:r>
              <a:rPr lang="en-US" dirty="0"/>
              <a:t>crashes.  Last year we had 1 alcohol-related fatal </a:t>
            </a:r>
            <a:r>
              <a:rPr lang="en-US" dirty="0" smtClean="0"/>
              <a:t>and serious injury crash </a:t>
            </a:r>
            <a:r>
              <a:rPr lang="en-US" dirty="0"/>
              <a:t>during the same time frame.</a:t>
            </a:r>
          </a:p>
          <a:p>
            <a:pPr marL="342900" indent="-342900" fontAlgn="auto">
              <a:spcBef>
                <a:spcPts val="0"/>
              </a:spcBef>
              <a:spcAft>
                <a:spcPts val="0"/>
              </a:spcAft>
              <a:buFontTx/>
              <a:buAutoNum type="arabicPeriod"/>
              <a:defRPr/>
            </a:pPr>
            <a:r>
              <a:rPr lang="en-US" dirty="0"/>
              <a:t>Click “Save”.</a:t>
            </a:r>
          </a:p>
          <a:p>
            <a:pPr marL="342900" indent="-342900" fontAlgn="auto">
              <a:spcBef>
                <a:spcPts val="0"/>
              </a:spcBef>
              <a:spcAft>
                <a:spcPts val="0"/>
              </a:spcAft>
              <a:buFontTx/>
              <a:buAutoNum type="arabicPeriod"/>
              <a:defRPr/>
            </a:pPr>
            <a:r>
              <a:rPr lang="en-US" dirty="0"/>
              <a:t>After the page has processed, click “Next”.</a:t>
            </a:r>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8060" y="1447800"/>
            <a:ext cx="4990297" cy="5334000"/>
          </a:xfrm>
        </p:spPr>
      </p:pic>
      <p:sp>
        <p:nvSpPr>
          <p:cNvPr id="16" name="Oval 15"/>
          <p:cNvSpPr/>
          <p:nvPr/>
        </p:nvSpPr>
        <p:spPr>
          <a:xfrm>
            <a:off x="5105400" y="3733800"/>
            <a:ext cx="3276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543800" y="32004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05800" y="3200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77000" y="38862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20" name="TextBox 19"/>
          <p:cNvSpPr txBox="1"/>
          <p:nvPr/>
        </p:nvSpPr>
        <p:spPr>
          <a:xfrm>
            <a:off x="7543800" y="2895600"/>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21" name="TextBox 20"/>
          <p:cNvSpPr txBox="1"/>
          <p:nvPr/>
        </p:nvSpPr>
        <p:spPr>
          <a:xfrm>
            <a:off x="8763000" y="3080266"/>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4183275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sp>
        <p:nvSpPr>
          <p:cNvPr id="5" name="TextBox 4"/>
          <p:cNvSpPr txBox="1"/>
          <p:nvPr/>
        </p:nvSpPr>
        <p:spPr>
          <a:xfrm>
            <a:off x="152400" y="1371600"/>
            <a:ext cx="3886200" cy="4832092"/>
          </a:xfrm>
          <a:prstGeom prst="rect">
            <a:avLst/>
          </a:prstGeom>
          <a:noFill/>
        </p:spPr>
        <p:txBody>
          <a:bodyPr>
            <a:spAutoFit/>
          </a:bodyPr>
          <a:lstStyle/>
          <a:p>
            <a:pPr marL="342900" indent="-342900" fontAlgn="auto">
              <a:spcBef>
                <a:spcPts val="0"/>
              </a:spcBef>
              <a:spcAft>
                <a:spcPts val="0"/>
              </a:spcAft>
              <a:buFontTx/>
              <a:buAutoNum type="arabicPeriod"/>
              <a:defRPr/>
            </a:pPr>
            <a:r>
              <a:rPr lang="en-US" sz="1400" dirty="0">
                <a:latin typeface="+mn-lt"/>
              </a:rPr>
              <a:t>Enter any accomplishments during this quarter.</a:t>
            </a:r>
          </a:p>
          <a:p>
            <a:pPr marL="342900" indent="-342900" fontAlgn="auto">
              <a:spcBef>
                <a:spcPts val="0"/>
              </a:spcBef>
              <a:spcAft>
                <a:spcPts val="0"/>
              </a:spcAft>
              <a:buFontTx/>
              <a:buAutoNum type="arabicPeriod"/>
              <a:defRPr/>
            </a:pPr>
            <a:r>
              <a:rPr lang="en-US" sz="1400" dirty="0">
                <a:latin typeface="+mn-lt"/>
              </a:rPr>
              <a:t>Enter any training conducted during this quarter.</a:t>
            </a:r>
          </a:p>
          <a:p>
            <a:pPr marL="342900" indent="-342900" fontAlgn="auto">
              <a:spcBef>
                <a:spcPts val="0"/>
              </a:spcBef>
              <a:spcAft>
                <a:spcPts val="0"/>
              </a:spcAft>
              <a:buFontTx/>
              <a:buAutoNum type="arabicPeriod"/>
              <a:defRPr/>
            </a:pPr>
            <a:r>
              <a:rPr lang="en-US" sz="1400" dirty="0">
                <a:latin typeface="+mn-lt"/>
              </a:rPr>
              <a:t>Enter any Public Information &amp; Education efforts during this quarter.</a:t>
            </a:r>
          </a:p>
          <a:p>
            <a:pPr marL="342900" indent="-342900" fontAlgn="auto">
              <a:spcBef>
                <a:spcPts val="0"/>
              </a:spcBef>
              <a:spcAft>
                <a:spcPts val="0"/>
              </a:spcAft>
              <a:buFontTx/>
              <a:buAutoNum type="arabicPeriod"/>
              <a:defRPr/>
            </a:pPr>
            <a:r>
              <a:rPr lang="en-US" sz="1400" dirty="0">
                <a:latin typeface="+mn-lt"/>
              </a:rPr>
              <a:t>Enter any partnerships made this quarter.</a:t>
            </a:r>
          </a:p>
          <a:p>
            <a:pPr marL="342900" indent="-342900" fontAlgn="auto">
              <a:spcBef>
                <a:spcPts val="0"/>
              </a:spcBef>
              <a:spcAft>
                <a:spcPts val="0"/>
              </a:spcAft>
              <a:buFontTx/>
              <a:buAutoNum type="arabicPeriod"/>
              <a:defRPr/>
            </a:pPr>
            <a:r>
              <a:rPr lang="en-US" sz="1400" dirty="0">
                <a:latin typeface="+mn-lt"/>
              </a:rPr>
              <a:t>Enter any challenges that occurred this quarter.</a:t>
            </a:r>
          </a:p>
          <a:p>
            <a:pPr marL="342900" indent="-342900" fontAlgn="auto">
              <a:spcBef>
                <a:spcPts val="0"/>
              </a:spcBef>
              <a:spcAft>
                <a:spcPts val="0"/>
              </a:spcAft>
              <a:buFontTx/>
              <a:buAutoNum type="arabicPeriod"/>
              <a:defRPr/>
            </a:pPr>
            <a:r>
              <a:rPr lang="en-US" sz="1400" dirty="0">
                <a:latin typeface="+mn-lt"/>
              </a:rPr>
              <a:t>Enter any legislation during this quarter.</a:t>
            </a:r>
          </a:p>
          <a:p>
            <a:pPr marL="342900" indent="-342900" fontAlgn="auto">
              <a:spcBef>
                <a:spcPts val="0"/>
              </a:spcBef>
              <a:spcAft>
                <a:spcPts val="0"/>
              </a:spcAft>
              <a:buFontTx/>
              <a:buAutoNum type="arabicPeriod"/>
              <a:defRPr/>
            </a:pPr>
            <a:r>
              <a:rPr lang="en-US" sz="1400" dirty="0">
                <a:latin typeface="+mn-lt"/>
              </a:rPr>
              <a:t>Enter any Educational / Promotional Materials purchased during this quarter.</a:t>
            </a:r>
          </a:p>
          <a:p>
            <a:pPr marL="342900" indent="-342900" fontAlgn="auto">
              <a:spcBef>
                <a:spcPts val="0"/>
              </a:spcBef>
              <a:spcAft>
                <a:spcPts val="0"/>
              </a:spcAft>
              <a:buFontTx/>
              <a:buAutoNum type="arabicPeriod"/>
              <a:defRPr/>
            </a:pPr>
            <a:r>
              <a:rPr lang="en-US" sz="1400" dirty="0">
                <a:latin typeface="+mn-lt"/>
              </a:rPr>
              <a:t>Answer whether or not the materials were approved by </a:t>
            </a:r>
            <a:r>
              <a:rPr lang="en-US" sz="1400" dirty="0" smtClean="0">
                <a:latin typeface="+mn-lt"/>
              </a:rPr>
              <a:t>OTSO </a:t>
            </a:r>
            <a:r>
              <a:rPr lang="en-US" sz="1400" dirty="0">
                <a:latin typeface="+mn-lt"/>
              </a:rPr>
              <a:t>– if no, explain why not.</a:t>
            </a:r>
          </a:p>
          <a:p>
            <a:pPr marL="342900" indent="-342900" fontAlgn="auto">
              <a:spcBef>
                <a:spcPts val="0"/>
              </a:spcBef>
              <a:spcAft>
                <a:spcPts val="0"/>
              </a:spcAft>
              <a:buFontTx/>
              <a:buAutoNum type="arabicPeriod"/>
              <a:defRPr/>
            </a:pPr>
            <a:r>
              <a:rPr lang="en-US" sz="1400" dirty="0">
                <a:latin typeface="+mn-lt"/>
              </a:rPr>
              <a:t>Enter any local evaluations or surveys conducted during this quarter.</a:t>
            </a:r>
          </a:p>
          <a:p>
            <a:pPr marL="342900" indent="-342900" fontAlgn="auto">
              <a:spcBef>
                <a:spcPts val="0"/>
              </a:spcBef>
              <a:spcAft>
                <a:spcPts val="0"/>
              </a:spcAft>
              <a:buFontTx/>
              <a:buAutoNum type="arabicPeriod"/>
              <a:defRPr/>
            </a:pPr>
            <a:r>
              <a:rPr lang="en-US" sz="1400" dirty="0">
                <a:latin typeface="+mn-lt"/>
              </a:rPr>
              <a:t>Click “Save”.</a:t>
            </a:r>
          </a:p>
          <a:p>
            <a:pPr fontAlgn="auto">
              <a:spcBef>
                <a:spcPts val="0"/>
              </a:spcBef>
              <a:spcAft>
                <a:spcPts val="0"/>
              </a:spcAft>
              <a:defRPr/>
            </a:pPr>
            <a:endParaRPr lang="en-US" sz="1400" dirty="0">
              <a:latin typeface="+mn-lt"/>
            </a:endParaRPr>
          </a:p>
          <a:p>
            <a:pPr fontAlgn="auto">
              <a:spcBef>
                <a:spcPts val="0"/>
              </a:spcBef>
              <a:spcAft>
                <a:spcPts val="0"/>
              </a:spcAft>
              <a:defRPr/>
            </a:pPr>
            <a:r>
              <a:rPr lang="en-US" sz="1400" b="1" dirty="0">
                <a:latin typeface="+mn-lt"/>
              </a:rPr>
              <a:t>Note:  If there was no activity in any of these fields for the quarter, enter none or n/a.</a:t>
            </a:r>
          </a:p>
        </p:txBody>
      </p:sp>
      <p:pic>
        <p:nvPicPr>
          <p:cNvPr id="5939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1366838"/>
            <a:ext cx="4405313" cy="5338762"/>
          </a:xfrm>
        </p:spPr>
      </p:pic>
      <p:sp>
        <p:nvSpPr>
          <p:cNvPr id="59397" name="TextBox 8"/>
          <p:cNvSpPr txBox="1">
            <a:spLocks noChangeArrowheads="1"/>
          </p:cNvSpPr>
          <p:nvPr/>
        </p:nvSpPr>
        <p:spPr bwMode="auto">
          <a:xfrm>
            <a:off x="5029200" y="1752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59398" name="TextBox 9"/>
          <p:cNvSpPr txBox="1">
            <a:spLocks noChangeArrowheads="1"/>
          </p:cNvSpPr>
          <p:nvPr/>
        </p:nvSpPr>
        <p:spPr bwMode="auto">
          <a:xfrm>
            <a:off x="5030788" y="2362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59399" name="TextBox 10"/>
          <p:cNvSpPr txBox="1">
            <a:spLocks noChangeArrowheads="1"/>
          </p:cNvSpPr>
          <p:nvPr/>
        </p:nvSpPr>
        <p:spPr bwMode="auto">
          <a:xfrm>
            <a:off x="5033963" y="2971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59400" name="TextBox 11"/>
          <p:cNvSpPr txBox="1">
            <a:spLocks noChangeArrowheads="1"/>
          </p:cNvSpPr>
          <p:nvPr/>
        </p:nvSpPr>
        <p:spPr bwMode="auto">
          <a:xfrm>
            <a:off x="5033963" y="35591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59401" name="TextBox 12"/>
          <p:cNvSpPr txBox="1">
            <a:spLocks noChangeArrowheads="1"/>
          </p:cNvSpPr>
          <p:nvPr/>
        </p:nvSpPr>
        <p:spPr bwMode="auto">
          <a:xfrm>
            <a:off x="5033963" y="4100513"/>
            <a:ext cx="60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59402" name="TextBox 13"/>
          <p:cNvSpPr txBox="1">
            <a:spLocks noChangeArrowheads="1"/>
          </p:cNvSpPr>
          <p:nvPr/>
        </p:nvSpPr>
        <p:spPr bwMode="auto">
          <a:xfrm>
            <a:off x="5033963" y="473392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
        <p:nvSpPr>
          <p:cNvPr id="59403" name="TextBox 14"/>
          <p:cNvSpPr txBox="1">
            <a:spLocks noChangeArrowheads="1"/>
          </p:cNvSpPr>
          <p:nvPr/>
        </p:nvSpPr>
        <p:spPr bwMode="auto">
          <a:xfrm>
            <a:off x="5038725" y="5257800"/>
            <a:ext cx="26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7</a:t>
            </a:r>
          </a:p>
        </p:txBody>
      </p:sp>
      <p:sp>
        <p:nvSpPr>
          <p:cNvPr id="59404" name="TextBox 15"/>
          <p:cNvSpPr txBox="1">
            <a:spLocks noChangeArrowheads="1"/>
          </p:cNvSpPr>
          <p:nvPr/>
        </p:nvSpPr>
        <p:spPr bwMode="auto">
          <a:xfrm>
            <a:off x="5033963" y="5791200"/>
            <a:ext cx="342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8</a:t>
            </a:r>
          </a:p>
        </p:txBody>
      </p:sp>
      <p:sp>
        <p:nvSpPr>
          <p:cNvPr id="59405" name="TextBox 16"/>
          <p:cNvSpPr txBox="1">
            <a:spLocks noChangeArrowheads="1"/>
          </p:cNvSpPr>
          <p:nvPr/>
        </p:nvSpPr>
        <p:spPr bwMode="auto">
          <a:xfrm>
            <a:off x="5038725" y="6400800"/>
            <a:ext cx="231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9</a:t>
            </a:r>
          </a:p>
        </p:txBody>
      </p:sp>
      <p:sp>
        <p:nvSpPr>
          <p:cNvPr id="18" name="Oval 17"/>
          <p:cNvSpPr/>
          <p:nvPr/>
        </p:nvSpPr>
        <p:spPr>
          <a:xfrm>
            <a:off x="8001000" y="13716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407" name="TextBox 18"/>
          <p:cNvSpPr txBox="1">
            <a:spLocks noChangeArrowheads="1"/>
          </p:cNvSpPr>
          <p:nvPr/>
        </p:nvSpPr>
        <p:spPr bwMode="auto">
          <a:xfrm>
            <a:off x="7924800" y="1066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10</a:t>
            </a:r>
          </a:p>
        </p:txBody>
      </p:sp>
    </p:spTree>
    <p:extLst>
      <p:ext uri="{BB962C8B-B14F-4D97-AF65-F5344CB8AC3E}">
        <p14:creationId xmlns:p14="http://schemas.microsoft.com/office/powerpoint/2010/main" val="29697696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pic>
        <p:nvPicPr>
          <p:cNvPr id="604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27450" y="1524000"/>
            <a:ext cx="5286375" cy="5181600"/>
          </a:xfrm>
        </p:spPr>
      </p:pic>
      <p:sp>
        <p:nvSpPr>
          <p:cNvPr id="60420" name="TextBox 4"/>
          <p:cNvSpPr txBox="1">
            <a:spLocks noChangeArrowheads="1"/>
          </p:cNvSpPr>
          <p:nvPr/>
        </p:nvSpPr>
        <p:spPr bwMode="auto">
          <a:xfrm>
            <a:off x="381000" y="1470025"/>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After the page has been saved, click “Report Menu”.</a:t>
            </a:r>
          </a:p>
        </p:txBody>
      </p:sp>
      <p:sp>
        <p:nvSpPr>
          <p:cNvPr id="6" name="Oval 5"/>
          <p:cNvSpPr/>
          <p:nvPr/>
        </p:nvSpPr>
        <p:spPr>
          <a:xfrm>
            <a:off x="5486400" y="15240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688387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Progress Report Menu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7966" y="1371600"/>
            <a:ext cx="5088004" cy="5410200"/>
          </a:xfrm>
        </p:spPr>
      </p:pic>
      <p:sp>
        <p:nvSpPr>
          <p:cNvPr id="5" name="TextBox 4"/>
          <p:cNvSpPr txBox="1"/>
          <p:nvPr/>
        </p:nvSpPr>
        <p:spPr>
          <a:xfrm>
            <a:off x="152400" y="1447800"/>
            <a:ext cx="3733800" cy="3416320"/>
          </a:xfrm>
          <a:prstGeom prst="rect">
            <a:avLst/>
          </a:prstGeom>
          <a:noFill/>
        </p:spPr>
        <p:txBody>
          <a:bodyPr wrap="square" rtlCol="0">
            <a:spAutoFit/>
          </a:bodyPr>
          <a:lstStyle/>
          <a:p>
            <a:pPr marL="342900" indent="-342900">
              <a:buFont typeface="+mj-lt"/>
              <a:buAutoNum type="arabicPeriod"/>
            </a:pPr>
            <a:r>
              <a:rPr lang="en-US" dirty="0"/>
              <a:t>When you are certain all data has been entered accurately and completely, click “Check Errors” to see if there are any system errors to fix prior to submitting.</a:t>
            </a:r>
          </a:p>
          <a:p>
            <a:pPr marL="342900" indent="-342900">
              <a:buFont typeface="+mj-lt"/>
              <a:buAutoNum type="arabicPeriod"/>
            </a:pPr>
            <a:r>
              <a:rPr lang="en-US" dirty="0"/>
              <a:t>If you would like a PDF of the report to print or save to your computer, click “Generate Full PDF”.</a:t>
            </a:r>
          </a:p>
          <a:p>
            <a:pPr marL="342900" indent="-342900">
              <a:buFont typeface="+mj-lt"/>
              <a:buAutoNum type="arabicPeriod"/>
            </a:pPr>
            <a:r>
              <a:rPr lang="en-US" dirty="0"/>
              <a:t>If there are no errors, click the “Submit” button.</a:t>
            </a:r>
          </a:p>
        </p:txBody>
      </p:sp>
      <p:sp>
        <p:nvSpPr>
          <p:cNvPr id="6" name="Oval 5"/>
          <p:cNvSpPr/>
          <p:nvPr/>
        </p:nvSpPr>
        <p:spPr>
          <a:xfrm>
            <a:off x="4343400" y="3505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3400" y="3733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48600" y="22860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05400" y="34290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5275555" y="3607832"/>
            <a:ext cx="3048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7753350" y="2011194"/>
            <a:ext cx="1905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3" name="Rectangle 2"/>
          <p:cNvSpPr/>
          <p:nvPr/>
        </p:nvSpPr>
        <p:spPr>
          <a:xfrm>
            <a:off x="7086600" y="3429000"/>
            <a:ext cx="13716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285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Submitted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1" y="1386259"/>
            <a:ext cx="5082466" cy="5395541"/>
          </a:xfrm>
        </p:spPr>
      </p:pic>
      <p:sp>
        <p:nvSpPr>
          <p:cNvPr id="5" name="TextBox 4"/>
          <p:cNvSpPr txBox="1"/>
          <p:nvPr/>
        </p:nvSpPr>
        <p:spPr>
          <a:xfrm>
            <a:off x="152400" y="1600200"/>
            <a:ext cx="3733800" cy="2308324"/>
          </a:xfrm>
          <a:prstGeom prst="rect">
            <a:avLst/>
          </a:prstGeom>
          <a:noFill/>
        </p:spPr>
        <p:txBody>
          <a:bodyPr wrap="square" rtlCol="0">
            <a:spAutoFit/>
          </a:bodyPr>
          <a:lstStyle/>
          <a:p>
            <a:r>
              <a:rPr lang="en-US" dirty="0"/>
              <a:t>Once your report is successfully submitted, you will see a confirmation at the top of the screen and the status will change in the General Information box.</a:t>
            </a:r>
          </a:p>
          <a:p>
            <a:endParaRPr lang="en-US" dirty="0"/>
          </a:p>
          <a:p>
            <a:r>
              <a:rPr lang="en-US" dirty="0"/>
              <a:t>Click “Grant Menu” to return to the Grant.</a:t>
            </a:r>
          </a:p>
        </p:txBody>
      </p:sp>
      <p:cxnSp>
        <p:nvCxnSpPr>
          <p:cNvPr id="7" name="Straight Arrow Connector 6"/>
          <p:cNvCxnSpPr/>
          <p:nvPr/>
        </p:nvCxnSpPr>
        <p:spPr>
          <a:xfrm flipV="1">
            <a:off x="3200400" y="2286000"/>
            <a:ext cx="21336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52800" y="2754362"/>
            <a:ext cx="1676400" cy="3698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181600" y="19050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39000" y="3505200"/>
            <a:ext cx="1371600" cy="142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724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	</a:t>
            </a:r>
            <a:endParaRPr lang="en-US" dirty="0"/>
          </a:p>
        </p:txBody>
      </p:sp>
      <p:sp>
        <p:nvSpPr>
          <p:cNvPr id="3" name="Content Placeholder 2"/>
          <p:cNvSpPr>
            <a:spLocks noGrp="1"/>
          </p:cNvSpPr>
          <p:nvPr>
            <p:ph idx="1"/>
          </p:nvPr>
        </p:nvSpPr>
        <p:spPr/>
        <p:txBody>
          <a:bodyPr/>
          <a:lstStyle/>
          <a:p>
            <a:r>
              <a:rPr lang="en-US" dirty="0"/>
              <a:t>A final comprehensive annual project activity report must be submitted to </a:t>
            </a:r>
            <a:r>
              <a:rPr lang="en-US" dirty="0" smtClean="0"/>
              <a:t>OTSO </a:t>
            </a:r>
            <a:r>
              <a:rPr lang="en-US" dirty="0"/>
              <a:t>by November 1.</a:t>
            </a:r>
          </a:p>
          <a:p>
            <a:pPr marL="891540" lvl="2" indent="-342900"/>
            <a:r>
              <a:rPr lang="en-US" dirty="0"/>
              <a:t>Final reports not received by November 1 will result in a 10 percent penalty deduction to the final claim reimbursement.</a:t>
            </a:r>
          </a:p>
          <a:p>
            <a:pPr marL="891540" lvl="2" indent="-342900"/>
            <a:r>
              <a:rPr lang="en-US" dirty="0"/>
              <a:t>If a final project activity report is received after November 15, the final claim will not be reimbursed</a:t>
            </a:r>
            <a:r>
              <a:rPr lang="en-US" dirty="0" smtClean="0"/>
              <a:t>.</a:t>
            </a:r>
          </a:p>
          <a:p>
            <a:pPr marL="342900" indent="-342900"/>
            <a:r>
              <a:rPr lang="en-US" dirty="0" smtClean="0"/>
              <a:t>The annual report will be available in the GRANTS System by August 31, 2014.</a:t>
            </a:r>
            <a:endParaRPr lang="en-US" dirty="0"/>
          </a:p>
        </p:txBody>
      </p:sp>
    </p:spTree>
    <p:extLst>
      <p:ext uri="{BB962C8B-B14F-4D97-AF65-F5344CB8AC3E}">
        <p14:creationId xmlns:p14="http://schemas.microsoft.com/office/powerpoint/2010/main" val="864018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Report</a:t>
            </a:r>
            <a:endParaRPr lang="en-US" dirty="0"/>
          </a:p>
        </p:txBody>
      </p:sp>
      <p:sp>
        <p:nvSpPr>
          <p:cNvPr id="5" name="TextBox 4"/>
          <p:cNvSpPr txBox="1"/>
          <p:nvPr/>
        </p:nvSpPr>
        <p:spPr>
          <a:xfrm>
            <a:off x="152400" y="1371600"/>
            <a:ext cx="4114800" cy="1754326"/>
          </a:xfrm>
          <a:prstGeom prst="rect">
            <a:avLst/>
          </a:prstGeom>
          <a:noFill/>
        </p:spPr>
        <p:txBody>
          <a:bodyPr wrap="square" rtlCol="0">
            <a:spAutoFit/>
          </a:bodyPr>
          <a:lstStyle/>
          <a:p>
            <a:r>
              <a:rPr lang="en-US" dirty="0" smtClean="0"/>
              <a:t>To initiate the report:</a:t>
            </a:r>
          </a:p>
          <a:p>
            <a:endParaRPr lang="en-US" dirty="0"/>
          </a:p>
          <a:p>
            <a:pPr marL="342900" indent="-342900">
              <a:buFont typeface="+mj-lt"/>
              <a:buAutoNum type="arabicPeriod"/>
            </a:pPr>
            <a:r>
              <a:rPr lang="en-US" dirty="0" smtClean="0"/>
              <a:t>Select the report from the drop down menu.</a:t>
            </a:r>
          </a:p>
          <a:p>
            <a:pPr marL="342900" indent="-342900">
              <a:buFont typeface="+mj-lt"/>
              <a:buAutoNum type="arabicPeriod"/>
            </a:pPr>
            <a:endParaRPr lang="en-US" dirty="0" smtClean="0"/>
          </a:p>
          <a:p>
            <a:pPr marL="342900" indent="-342900">
              <a:buFont typeface="+mj-lt"/>
              <a:buAutoNum type="arabicPeriod"/>
            </a:pPr>
            <a:r>
              <a:rPr lang="en-US" dirty="0"/>
              <a:t>C</a:t>
            </a:r>
            <a:r>
              <a:rPr lang="en-US" dirty="0" smtClean="0"/>
              <a:t>lick the “Create” 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6131" y="1676400"/>
            <a:ext cx="5404764" cy="5181600"/>
          </a:xfrm>
        </p:spPr>
      </p:pic>
      <p:sp>
        <p:nvSpPr>
          <p:cNvPr id="6" name="Oval 5"/>
          <p:cNvSpPr/>
          <p:nvPr/>
        </p:nvSpPr>
        <p:spPr>
          <a:xfrm>
            <a:off x="4038600" y="5257800"/>
            <a:ext cx="205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5334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5334000"/>
            <a:ext cx="4572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6400800" y="5029200"/>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4029776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sp>
        <p:nvSpPr>
          <p:cNvPr id="3" name="Content Placeholder 2"/>
          <p:cNvSpPr>
            <a:spLocks noGrp="1"/>
          </p:cNvSpPr>
          <p:nvPr>
            <p:ph idx="1"/>
          </p:nvPr>
        </p:nvSpPr>
        <p:spPr>
          <a:xfrm>
            <a:off x="152400" y="1279525"/>
            <a:ext cx="3657600" cy="5426075"/>
          </a:xfrm>
        </p:spPr>
        <p:txBody>
          <a:bodyPr rtlCol="0">
            <a:normAutofit/>
          </a:bodyPr>
          <a:lstStyle/>
          <a:p>
            <a:pPr marL="342900" indent="-342900" eaLnBrk="1" fontAlgn="auto" hangingPunct="1">
              <a:spcAft>
                <a:spcPts val="0"/>
              </a:spcAft>
              <a:buClrTx/>
              <a:buFont typeface="Arial" pitchFamily="34" charset="0"/>
              <a:buAutoNum type="arabicPeriod"/>
              <a:defRPr/>
            </a:pPr>
            <a:r>
              <a:rPr lang="en-US" sz="2000" dirty="0"/>
              <a:t>General Information Box lists the report title, the current status of the report, the due date of the report and the period that this report covers. </a:t>
            </a:r>
          </a:p>
          <a:p>
            <a:pPr marL="342900" indent="-342900" eaLnBrk="1" fontAlgn="auto" hangingPunct="1">
              <a:spcAft>
                <a:spcPts val="0"/>
              </a:spcAft>
              <a:buClrTx/>
              <a:buFont typeface="Arial" pitchFamily="34" charset="0"/>
              <a:buAutoNum type="arabicPeriod"/>
              <a:defRPr/>
            </a:pPr>
            <a:r>
              <a:rPr lang="en-US" sz="2000" dirty="0"/>
              <a:t>Final Report:  Default is “no”.  </a:t>
            </a:r>
            <a:r>
              <a:rPr lang="en-US" sz="2000" dirty="0" smtClean="0"/>
              <a:t>Change to “Yes”.</a:t>
            </a:r>
            <a:endParaRPr lang="en-US" sz="2000" dirty="0"/>
          </a:p>
          <a:p>
            <a:pPr marL="342900" indent="-342900" eaLnBrk="1" fontAlgn="auto" hangingPunct="1">
              <a:spcAft>
                <a:spcPts val="0"/>
              </a:spcAft>
              <a:buClrTx/>
              <a:buFont typeface="Arial" pitchFamily="34" charset="0"/>
              <a:buAutoNum type="arabicPeriod"/>
              <a:defRPr/>
            </a:pPr>
            <a:r>
              <a:rPr lang="en-US" sz="2000" dirty="0"/>
              <a:t>Grant Report Forms:  List of all forms in the </a:t>
            </a:r>
            <a:r>
              <a:rPr lang="en-US" sz="2000" dirty="0" smtClean="0"/>
              <a:t>Annual Report</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295400"/>
            <a:ext cx="5192250" cy="5513773"/>
          </a:xfrm>
          <a:prstGeom prst="rect">
            <a:avLst/>
          </a:prstGeom>
        </p:spPr>
      </p:pic>
      <p:sp>
        <p:nvSpPr>
          <p:cNvPr id="5" name="Oval 4"/>
          <p:cNvSpPr/>
          <p:nvPr/>
        </p:nvSpPr>
        <p:spPr>
          <a:xfrm>
            <a:off x="4114800" y="2438400"/>
            <a:ext cx="2438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800" y="2438400"/>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81800" y="2743200"/>
            <a:ext cx="1828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43600" y="26670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924800" y="2373868"/>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8077200" y="2895600"/>
            <a:ext cx="3048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1" name="Rectangle 10"/>
          <p:cNvSpPr/>
          <p:nvPr/>
        </p:nvSpPr>
        <p:spPr>
          <a:xfrm>
            <a:off x="7086600" y="3352800"/>
            <a:ext cx="1295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5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Findlay District</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4792134" cy="4876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13926187"/>
              </p:ext>
            </p:extLst>
          </p:nvPr>
        </p:nvGraphicFramePr>
        <p:xfrm>
          <a:off x="4038600" y="1946275"/>
          <a:ext cx="4972050" cy="2930528"/>
        </p:xfrm>
        <a:graphic>
          <a:graphicData uri="http://schemas.openxmlformats.org/drawingml/2006/table">
            <a:tbl>
              <a:tblPr firstRow="1" firstCol="1" bandRow="1">
                <a:tableStyleId>{5C22544A-7EE6-4342-B048-85BDC9FD1C3A}</a:tableStyleId>
              </a:tblPr>
              <a:tblGrid>
                <a:gridCol w="916703"/>
                <a:gridCol w="1662207"/>
                <a:gridCol w="1081830"/>
                <a:gridCol w="1311310"/>
              </a:tblGrid>
              <a:tr h="219632">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Allen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Lima</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Fulton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Toledo</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Hancock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Findlay</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Hardin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Findlay</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Henry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Bowling Green</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Lucas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Toledo</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Paulding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Putnam</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Lima</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Van Wert</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Williams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Defiance</a:t>
                      </a:r>
                      <a:endParaRPr lang="en-US" sz="1200">
                        <a:effectLst/>
                        <a:latin typeface="Arial"/>
                        <a:ea typeface="Calibri"/>
                        <a:cs typeface="Times New Roman"/>
                      </a:endParaRPr>
                    </a:p>
                  </a:txBody>
                  <a:tcPr marL="68580" marR="68580" marT="0" marB="0"/>
                </a:tc>
              </a:tr>
              <a:tr h="225908">
                <a:tc>
                  <a:txBody>
                    <a:bodyPr/>
                    <a:lstStyle/>
                    <a:p>
                      <a:pPr marL="0" marR="0">
                        <a:lnSpc>
                          <a:spcPct val="115000"/>
                        </a:lnSpc>
                        <a:spcBef>
                          <a:spcPts val="0"/>
                        </a:spcBef>
                        <a:spcAft>
                          <a:spcPts val="0"/>
                        </a:spcAft>
                      </a:pPr>
                      <a:r>
                        <a:rPr lang="en-US" sz="1200">
                          <a:effectLst/>
                        </a:rPr>
                        <a:t>Wood</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Frank Arvay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Bowling Green</a:t>
                      </a:r>
                      <a:endParaRPr lang="en-US" sz="1200" dirty="0">
                        <a:effectLst/>
                        <a:latin typeface="Arial"/>
                        <a:ea typeface="Calibri"/>
                        <a:cs typeface="Times New Roman"/>
                      </a:endParaRPr>
                    </a:p>
                  </a:txBody>
                  <a:tcPr marL="68580" marR="68580" marT="0" marB="0"/>
                </a:tc>
              </a:tr>
            </a:tbl>
          </a:graphicData>
        </a:graphic>
      </p:graphicFrame>
      <p:sp>
        <p:nvSpPr>
          <p:cNvPr id="6" name="Rectangle 5"/>
          <p:cNvSpPr/>
          <p:nvPr/>
        </p:nvSpPr>
        <p:spPr>
          <a:xfrm>
            <a:off x="4343400" y="5128736"/>
            <a:ext cx="4572000" cy="1477328"/>
          </a:xfrm>
          <a:prstGeom prst="rect">
            <a:avLst/>
          </a:prstGeom>
        </p:spPr>
        <p:txBody>
          <a:bodyPr>
            <a:spAutoFit/>
          </a:bodyPr>
          <a:lstStyle/>
          <a:p>
            <a:r>
              <a:rPr lang="en-US" b="1" dirty="0"/>
              <a:t>Contact Information:</a:t>
            </a:r>
            <a:endParaRPr lang="en-US" dirty="0"/>
          </a:p>
          <a:p>
            <a:r>
              <a:rPr lang="en-US" b="1" dirty="0"/>
              <a:t>OTSO:</a:t>
            </a:r>
            <a:r>
              <a:rPr lang="en-US" dirty="0"/>
              <a:t>  614/466-3250</a:t>
            </a:r>
          </a:p>
          <a:p>
            <a:r>
              <a:rPr lang="en-US" b="1" dirty="0"/>
              <a:t>Frank </a:t>
            </a:r>
            <a:r>
              <a:rPr lang="en-US" b="1" dirty="0" err="1"/>
              <a:t>Arvay</a:t>
            </a:r>
            <a:r>
              <a:rPr lang="en-US" b="1" dirty="0"/>
              <a:t>:</a:t>
            </a:r>
            <a:r>
              <a:rPr lang="en-US" dirty="0"/>
              <a:t>  419/213-0084</a:t>
            </a:r>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1926395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sp>
        <p:nvSpPr>
          <p:cNvPr id="67588" name="TextBox 4"/>
          <p:cNvSpPr txBox="1">
            <a:spLocks noChangeArrowheads="1"/>
          </p:cNvSpPr>
          <p:nvPr/>
        </p:nvSpPr>
        <p:spPr bwMode="auto">
          <a:xfrm>
            <a:off x="152400" y="14478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Click on Fatal Goal Results to begin filling out the forms.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343288"/>
            <a:ext cx="5049620" cy="5362312"/>
          </a:xfrm>
        </p:spPr>
      </p:pic>
      <p:sp>
        <p:nvSpPr>
          <p:cNvPr id="5" name="Oval 4"/>
          <p:cNvSpPr/>
          <p:nvPr/>
        </p:nvSpPr>
        <p:spPr>
          <a:xfrm>
            <a:off x="7086600" y="2971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086600" y="3352800"/>
            <a:ext cx="14478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5848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Fatal Goal Results</a:t>
            </a:r>
            <a:endParaRPr lang="en-US" dirty="0"/>
          </a:p>
        </p:txBody>
      </p:sp>
      <p:sp>
        <p:nvSpPr>
          <p:cNvPr id="5" name="TextBox 4"/>
          <p:cNvSpPr txBox="1"/>
          <p:nvPr/>
        </p:nvSpPr>
        <p:spPr>
          <a:xfrm>
            <a:off x="152400" y="1371600"/>
            <a:ext cx="3657600" cy="4616450"/>
          </a:xfrm>
          <a:prstGeom prst="rect">
            <a:avLst/>
          </a:prstGeom>
          <a:noFill/>
        </p:spPr>
        <p:txBody>
          <a:bodyPr>
            <a:spAutoFit/>
          </a:bodyPr>
          <a:lstStyle/>
          <a:p>
            <a:pPr fontAlgn="auto">
              <a:spcBef>
                <a:spcPts val="0"/>
              </a:spcBef>
              <a:spcAft>
                <a:spcPts val="0"/>
              </a:spcAft>
              <a:defRPr/>
            </a:pPr>
            <a:r>
              <a:rPr lang="en-US" sz="1600" dirty="0">
                <a:latin typeface="+mn-lt"/>
              </a:rPr>
              <a:t>The report pulls forward your goal and baseline from your grant.</a:t>
            </a:r>
          </a:p>
          <a:p>
            <a:pPr fontAlgn="auto">
              <a:spcBef>
                <a:spcPts val="0"/>
              </a:spcBef>
              <a:spcAft>
                <a:spcPts val="0"/>
              </a:spcAft>
              <a:defRPr/>
            </a:pPr>
            <a:endParaRPr lang="en-US" sz="1600" dirty="0">
              <a:latin typeface="+mn-lt"/>
            </a:endParaRPr>
          </a:p>
          <a:p>
            <a:pPr marL="342900" indent="-342900" fontAlgn="auto">
              <a:spcBef>
                <a:spcPts val="0"/>
              </a:spcBef>
              <a:spcAft>
                <a:spcPts val="0"/>
              </a:spcAft>
              <a:buFontTx/>
              <a:buAutoNum type="arabicPeriod"/>
              <a:defRPr/>
            </a:pPr>
            <a:r>
              <a:rPr lang="en-US" sz="1600" dirty="0">
                <a:latin typeface="+mn-lt"/>
              </a:rPr>
              <a:t>Using the goal, enter the end result compared to the goal and why or why not.  Ex:  This year we had 4 fatal crashes exceeding our goal of 5.  We were able to exceed our goal due to the concentration of enforcement in our problem areas or we have had 6 fatal crashes; we did not meet our goal of 5. We did not meet our goal because we had more motorcycle fatal crashes this year.</a:t>
            </a:r>
          </a:p>
          <a:p>
            <a:pPr marL="342900" indent="-342900" fontAlgn="auto">
              <a:spcBef>
                <a:spcPts val="0"/>
              </a:spcBef>
              <a:spcAft>
                <a:spcPts val="0"/>
              </a:spcAft>
              <a:buFontTx/>
              <a:buAutoNum type="arabicPeriod"/>
              <a:defRPr/>
            </a:pPr>
            <a:r>
              <a:rPr lang="en-US" sz="1600" dirty="0">
                <a:latin typeface="+mn-lt"/>
              </a:rPr>
              <a:t>Click “Save”.</a:t>
            </a:r>
          </a:p>
          <a:p>
            <a:pPr marL="342900" indent="-342900" fontAlgn="auto">
              <a:spcBef>
                <a:spcPts val="0"/>
              </a:spcBef>
              <a:spcAft>
                <a:spcPts val="0"/>
              </a:spcAft>
              <a:buFontTx/>
              <a:buAutoNum type="arabicPeriod"/>
              <a:defRPr/>
            </a:pPr>
            <a:r>
              <a:rPr lang="en-US" sz="1600" dirty="0">
                <a:latin typeface="+mn-lt"/>
              </a:rPr>
              <a:t>After the page has processed, click “Next”.</a:t>
            </a:r>
          </a:p>
        </p:txBody>
      </p:sp>
      <p:pic>
        <p:nvPicPr>
          <p:cNvPr id="6861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14450"/>
            <a:ext cx="5181600" cy="5467350"/>
          </a:xfrm>
        </p:spPr>
      </p:pic>
      <p:sp>
        <p:nvSpPr>
          <p:cNvPr id="8" name="Oval 7"/>
          <p:cNvSpPr/>
          <p:nvPr/>
        </p:nvSpPr>
        <p:spPr>
          <a:xfrm>
            <a:off x="5181600" y="3810000"/>
            <a:ext cx="3505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620000" y="3352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8382000" y="3352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6" name="TextBox 10"/>
          <p:cNvSpPr txBox="1">
            <a:spLocks noChangeArrowheads="1"/>
          </p:cNvSpPr>
          <p:nvPr/>
        </p:nvSpPr>
        <p:spPr bwMode="auto">
          <a:xfrm>
            <a:off x="6705600" y="3886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68617" name="TextBox 11"/>
          <p:cNvSpPr txBox="1">
            <a:spLocks noChangeArrowheads="1"/>
          </p:cNvSpPr>
          <p:nvPr/>
        </p:nvSpPr>
        <p:spPr bwMode="auto">
          <a:xfrm>
            <a:off x="7524750" y="3059113"/>
            <a:ext cx="19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68618" name="TextBox 12"/>
          <p:cNvSpPr txBox="1">
            <a:spLocks noChangeArrowheads="1"/>
          </p:cNvSpPr>
          <p:nvPr/>
        </p:nvSpPr>
        <p:spPr bwMode="auto">
          <a:xfrm>
            <a:off x="8686800" y="31242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3" name="Rectangle 2"/>
          <p:cNvSpPr/>
          <p:nvPr/>
        </p:nvSpPr>
        <p:spPr>
          <a:xfrm>
            <a:off x="7810500" y="1524000"/>
            <a:ext cx="1257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9995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Belt Goal 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340111"/>
            <a:ext cx="5019757" cy="5365489"/>
          </a:xfrm>
        </p:spPr>
      </p:pic>
      <p:sp>
        <p:nvSpPr>
          <p:cNvPr id="5" name="TextBox 4"/>
          <p:cNvSpPr txBox="1"/>
          <p:nvPr/>
        </p:nvSpPr>
        <p:spPr>
          <a:xfrm>
            <a:off x="152400" y="1295400"/>
            <a:ext cx="3810000" cy="5078313"/>
          </a:xfrm>
          <a:prstGeom prst="rect">
            <a:avLst/>
          </a:prstGeom>
          <a:noFill/>
        </p:spPr>
        <p:txBody>
          <a:bodyPr wrap="square" rtlCol="0">
            <a:spAutoFit/>
          </a:bodyPr>
          <a:lstStyle/>
          <a:p>
            <a:pPr fontAlgn="auto">
              <a:spcBef>
                <a:spcPts val="0"/>
              </a:spcBef>
              <a:spcAft>
                <a:spcPts val="0"/>
              </a:spcAft>
              <a:defRPr/>
            </a:pPr>
            <a:r>
              <a:rPr lang="en-US" dirty="0"/>
              <a:t>The report pulls forward your goal and baseline from your grant.</a:t>
            </a:r>
          </a:p>
          <a:p>
            <a:pPr fontAlgn="auto">
              <a:spcBef>
                <a:spcPts val="0"/>
              </a:spcBef>
              <a:spcAft>
                <a:spcPts val="0"/>
              </a:spcAft>
              <a:defRPr/>
            </a:pPr>
            <a:endParaRPr lang="en-US" dirty="0"/>
          </a:p>
          <a:p>
            <a:pPr marL="342900" indent="-342900" fontAlgn="auto">
              <a:spcBef>
                <a:spcPts val="0"/>
              </a:spcBef>
              <a:spcAft>
                <a:spcPts val="0"/>
              </a:spcAft>
              <a:buFontTx/>
              <a:buAutoNum type="arabicPeriod"/>
              <a:defRPr/>
            </a:pPr>
            <a:r>
              <a:rPr lang="en-US" dirty="0"/>
              <a:t>Using the goal, enter the end result compared to the goal and why or why not.  Ex:  </a:t>
            </a:r>
            <a:r>
              <a:rPr lang="en-US" dirty="0" smtClean="0"/>
              <a:t>The current seat belt usage rate provided by Miami University is 78%.  We were able to exceed our goal by increasing seat belt enforcement or the current seat belt usage rate provided by Miami University is 75%.  We did not meet our goal because XXXX.</a:t>
            </a:r>
            <a:endParaRPr lang="en-US" dirty="0"/>
          </a:p>
          <a:p>
            <a:pPr marL="342900" indent="-342900" fontAlgn="auto">
              <a:spcBef>
                <a:spcPts val="0"/>
              </a:spcBef>
              <a:spcAft>
                <a:spcPts val="0"/>
              </a:spcAft>
              <a:buFontTx/>
              <a:buAutoNum type="arabicPeriod"/>
              <a:defRPr/>
            </a:pPr>
            <a:r>
              <a:rPr lang="en-US" dirty="0"/>
              <a:t>Click “Save”.</a:t>
            </a:r>
          </a:p>
          <a:p>
            <a:pPr marL="342900" indent="-342900" fontAlgn="auto">
              <a:spcBef>
                <a:spcPts val="0"/>
              </a:spcBef>
              <a:spcAft>
                <a:spcPts val="0"/>
              </a:spcAft>
              <a:buFontTx/>
              <a:buAutoNum type="arabicPeriod"/>
              <a:defRPr/>
            </a:pPr>
            <a:r>
              <a:rPr lang="en-US" dirty="0"/>
              <a:t>After the page has processed, click “Next”.</a:t>
            </a:r>
          </a:p>
        </p:txBody>
      </p:sp>
      <p:sp>
        <p:nvSpPr>
          <p:cNvPr id="6" name="Oval 5"/>
          <p:cNvSpPr/>
          <p:nvPr/>
        </p:nvSpPr>
        <p:spPr>
          <a:xfrm>
            <a:off x="5181600" y="3886200"/>
            <a:ext cx="3276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92627" y="3321728"/>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05800" y="3333565"/>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53200" y="39624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7502001" y="3040433"/>
            <a:ext cx="1905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8572500" y="3042484"/>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1804780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Alcohol Goal Results</a:t>
            </a:r>
            <a:endParaRPr lang="en-US" dirty="0"/>
          </a:p>
        </p:txBody>
      </p:sp>
      <p:sp>
        <p:nvSpPr>
          <p:cNvPr id="6" name="TextBox 5"/>
          <p:cNvSpPr txBox="1"/>
          <p:nvPr/>
        </p:nvSpPr>
        <p:spPr>
          <a:xfrm>
            <a:off x="152400" y="1447800"/>
            <a:ext cx="3657600" cy="5016758"/>
          </a:xfrm>
          <a:prstGeom prst="rect">
            <a:avLst/>
          </a:prstGeom>
          <a:noFill/>
        </p:spPr>
        <p:txBody>
          <a:bodyPr>
            <a:spAutoFit/>
          </a:bodyPr>
          <a:lstStyle/>
          <a:p>
            <a:pPr fontAlgn="auto">
              <a:spcBef>
                <a:spcPts val="0"/>
              </a:spcBef>
              <a:spcAft>
                <a:spcPts val="0"/>
              </a:spcAft>
              <a:defRPr/>
            </a:pPr>
            <a:r>
              <a:rPr lang="en-US" sz="1600" dirty="0">
                <a:latin typeface="+mn-lt"/>
              </a:rPr>
              <a:t>The report pulls forward your goal and baseline from your grant.</a:t>
            </a:r>
          </a:p>
          <a:p>
            <a:pPr fontAlgn="auto">
              <a:spcBef>
                <a:spcPts val="0"/>
              </a:spcBef>
              <a:spcAft>
                <a:spcPts val="0"/>
              </a:spcAft>
              <a:defRPr/>
            </a:pPr>
            <a:endParaRPr lang="en-US" sz="1600" dirty="0">
              <a:latin typeface="+mn-lt"/>
            </a:endParaRPr>
          </a:p>
          <a:p>
            <a:pPr marL="342900" indent="-342900" fontAlgn="auto">
              <a:spcBef>
                <a:spcPts val="0"/>
              </a:spcBef>
              <a:spcAft>
                <a:spcPts val="0"/>
              </a:spcAft>
              <a:buFontTx/>
              <a:buAutoNum type="arabicPeriod"/>
              <a:defRPr/>
            </a:pPr>
            <a:r>
              <a:rPr lang="en-US" sz="1600" dirty="0">
                <a:latin typeface="+mn-lt"/>
              </a:rPr>
              <a:t>Using the goal, enter the end result compared to the goal.   Ex:  This year </a:t>
            </a:r>
            <a:r>
              <a:rPr lang="en-US" sz="1600" dirty="0"/>
              <a:t>we had </a:t>
            </a:r>
            <a:r>
              <a:rPr lang="en-US" sz="1600" dirty="0" smtClean="0"/>
              <a:t>49 </a:t>
            </a:r>
            <a:r>
              <a:rPr lang="en-US" sz="1600" dirty="0"/>
              <a:t>alcohol-related fatal </a:t>
            </a:r>
            <a:r>
              <a:rPr lang="en-US" sz="1600" dirty="0" smtClean="0"/>
              <a:t>and serious injury crashes </a:t>
            </a:r>
            <a:r>
              <a:rPr lang="en-US" sz="1600" dirty="0"/>
              <a:t>exceeding our goal of </a:t>
            </a:r>
            <a:r>
              <a:rPr lang="en-US" sz="1600" dirty="0" smtClean="0"/>
              <a:t>50.  </a:t>
            </a:r>
            <a:r>
              <a:rPr lang="en-US" sz="1600" dirty="0"/>
              <a:t>We were able to exceed our goal due to the concentration of enforcement in our problem areas or we have had </a:t>
            </a:r>
            <a:r>
              <a:rPr lang="en-US" sz="1600" dirty="0" smtClean="0"/>
              <a:t>52 </a:t>
            </a:r>
            <a:r>
              <a:rPr lang="en-US" sz="1600" dirty="0"/>
              <a:t>alcohol-related fatal </a:t>
            </a:r>
            <a:r>
              <a:rPr lang="en-US" sz="1600" dirty="0" smtClean="0"/>
              <a:t>and serious injury crashes</a:t>
            </a:r>
            <a:r>
              <a:rPr lang="en-US" sz="1600" dirty="0"/>
              <a:t>; we did not meet our goal of </a:t>
            </a:r>
            <a:r>
              <a:rPr lang="en-US" sz="1600" dirty="0" smtClean="0"/>
              <a:t>50.  </a:t>
            </a:r>
            <a:r>
              <a:rPr lang="en-US" sz="1600" dirty="0">
                <a:latin typeface="+mn-lt"/>
              </a:rPr>
              <a:t>We did not meet our goal because </a:t>
            </a:r>
            <a:r>
              <a:rPr lang="en-US" sz="1600" dirty="0"/>
              <a:t>we had more </a:t>
            </a:r>
            <a:r>
              <a:rPr lang="en-US" sz="1600" dirty="0" smtClean="0"/>
              <a:t>alcohol-related </a:t>
            </a:r>
            <a:r>
              <a:rPr lang="en-US" sz="1600" dirty="0"/>
              <a:t>motorcycle </a:t>
            </a:r>
            <a:r>
              <a:rPr lang="en-US" sz="1600" dirty="0" smtClean="0"/>
              <a:t> </a:t>
            </a:r>
            <a:r>
              <a:rPr lang="en-US" sz="1600" dirty="0"/>
              <a:t>crashes this year.</a:t>
            </a:r>
          </a:p>
          <a:p>
            <a:pPr marL="342900" indent="-342900" fontAlgn="auto">
              <a:spcBef>
                <a:spcPts val="0"/>
              </a:spcBef>
              <a:spcAft>
                <a:spcPts val="0"/>
              </a:spcAft>
              <a:buFontTx/>
              <a:buAutoNum type="arabicPeriod"/>
              <a:defRPr/>
            </a:pPr>
            <a:r>
              <a:rPr lang="en-US" sz="1600" dirty="0">
                <a:latin typeface="+mn-lt"/>
              </a:rPr>
              <a:t>Click “Save”.</a:t>
            </a:r>
          </a:p>
          <a:p>
            <a:pPr marL="342900" indent="-342900" fontAlgn="auto">
              <a:spcBef>
                <a:spcPts val="0"/>
              </a:spcBef>
              <a:spcAft>
                <a:spcPts val="0"/>
              </a:spcAft>
              <a:buFontTx/>
              <a:buAutoNum type="arabicPeriod"/>
              <a:defRPr/>
            </a:pPr>
            <a:r>
              <a:rPr lang="en-US" sz="1600" dirty="0">
                <a:latin typeface="+mn-lt"/>
              </a:rPr>
              <a:t>After the page has processed, click “Next”.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417721"/>
            <a:ext cx="5032962" cy="5364079"/>
          </a:xfrm>
        </p:spPr>
      </p:pic>
      <p:sp>
        <p:nvSpPr>
          <p:cNvPr id="5" name="Oval 4"/>
          <p:cNvSpPr/>
          <p:nvPr/>
        </p:nvSpPr>
        <p:spPr>
          <a:xfrm>
            <a:off x="5105400" y="3956179"/>
            <a:ext cx="3276600" cy="31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467600" y="3352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53400" y="33528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39757" y="3937684"/>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7315200" y="31242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8610600" y="3200400"/>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26407242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 Grant Related Information</a:t>
            </a:r>
            <a:endParaRPr lang="en-US" dirty="0"/>
          </a:p>
        </p:txBody>
      </p:sp>
      <p:pic>
        <p:nvPicPr>
          <p:cNvPr id="706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6675"/>
            <a:ext cx="5110163" cy="5445125"/>
          </a:xfrm>
        </p:spPr>
      </p:pic>
      <p:sp>
        <p:nvSpPr>
          <p:cNvPr id="5" name="TextBox 4"/>
          <p:cNvSpPr txBox="1"/>
          <p:nvPr/>
        </p:nvSpPr>
        <p:spPr>
          <a:xfrm>
            <a:off x="152400" y="1295400"/>
            <a:ext cx="3733800" cy="4801314"/>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Describe any partnerships made during the grant year.</a:t>
            </a:r>
          </a:p>
          <a:p>
            <a:pPr marL="342900" indent="-342900" fontAlgn="auto">
              <a:spcBef>
                <a:spcPts val="0"/>
              </a:spcBef>
              <a:spcAft>
                <a:spcPts val="0"/>
              </a:spcAft>
              <a:buFontTx/>
              <a:buAutoNum type="arabicPeriod"/>
              <a:defRPr/>
            </a:pPr>
            <a:r>
              <a:rPr lang="en-US" dirty="0">
                <a:latin typeface="+mn-lt"/>
              </a:rPr>
              <a:t>List any other funding or in-kind resources that were obtained during the grant year.</a:t>
            </a:r>
          </a:p>
          <a:p>
            <a:pPr marL="342900" indent="-342900" fontAlgn="auto">
              <a:spcBef>
                <a:spcPts val="0"/>
              </a:spcBef>
              <a:spcAft>
                <a:spcPts val="0"/>
              </a:spcAft>
              <a:buFontTx/>
              <a:buAutoNum type="arabicPeriod"/>
              <a:defRPr/>
            </a:pPr>
            <a:r>
              <a:rPr lang="en-US" dirty="0">
                <a:latin typeface="+mn-lt"/>
              </a:rPr>
              <a:t>Describe any challenges during the grant year and how they were resolved.</a:t>
            </a:r>
          </a:p>
          <a:p>
            <a:pPr marL="342900" indent="-342900" fontAlgn="auto">
              <a:spcBef>
                <a:spcPts val="0"/>
              </a:spcBef>
              <a:spcAft>
                <a:spcPts val="0"/>
              </a:spcAft>
              <a:buFontTx/>
              <a:buAutoNum type="arabicPeriod"/>
              <a:defRPr/>
            </a:pPr>
            <a:r>
              <a:rPr lang="en-US" dirty="0">
                <a:latin typeface="+mn-lt"/>
              </a:rPr>
              <a:t>Describe any highlights or noteworthy activities that </a:t>
            </a:r>
            <a:r>
              <a:rPr lang="en-US" dirty="0" smtClean="0">
                <a:latin typeface="+mn-lt"/>
              </a:rPr>
              <a:t>happened </a:t>
            </a:r>
            <a:r>
              <a:rPr lang="en-US" dirty="0">
                <a:latin typeface="+mn-lt"/>
              </a:rPr>
              <a:t>during the grant year.</a:t>
            </a:r>
          </a:p>
          <a:p>
            <a:pPr marL="342900" indent="-342900" fontAlgn="auto">
              <a:spcBef>
                <a:spcPts val="0"/>
              </a:spcBef>
              <a:spcAft>
                <a:spcPts val="0"/>
              </a:spcAft>
              <a:buFontTx/>
              <a:buAutoNum type="arabicPeriod"/>
              <a:defRPr/>
            </a:pPr>
            <a:r>
              <a:rPr lang="en-US" dirty="0">
                <a:latin typeface="+mn-lt"/>
              </a:rPr>
              <a:t>Click “Save”.</a:t>
            </a:r>
          </a:p>
          <a:p>
            <a:pPr marL="342900" indent="-342900" fontAlgn="auto">
              <a:spcBef>
                <a:spcPts val="0"/>
              </a:spcBef>
              <a:spcAft>
                <a:spcPts val="0"/>
              </a:spcAft>
              <a:buFontTx/>
              <a:buAutoNum type="arabicPeriod"/>
              <a:defRPr/>
            </a:pPr>
            <a:r>
              <a:rPr lang="en-US" dirty="0">
                <a:latin typeface="+mn-lt"/>
              </a:rPr>
              <a:t>After the page has been saved, click “Report Menu”.</a:t>
            </a:r>
          </a:p>
          <a:p>
            <a:pPr fontAlgn="auto">
              <a:spcBef>
                <a:spcPts val="0"/>
              </a:spcBef>
              <a:spcAft>
                <a:spcPts val="0"/>
              </a:spcAft>
              <a:defRPr/>
            </a:pPr>
            <a:endParaRPr lang="en-US" dirty="0">
              <a:latin typeface="+mn-lt"/>
            </a:endParaRPr>
          </a:p>
          <a:p>
            <a:pPr marL="342900" indent="-342900" fontAlgn="auto">
              <a:spcBef>
                <a:spcPts val="0"/>
              </a:spcBef>
              <a:spcAft>
                <a:spcPts val="0"/>
              </a:spcAft>
              <a:buFontTx/>
              <a:buAutoNum type="arabicPeriod"/>
              <a:defRPr/>
            </a:pPr>
            <a:endParaRPr lang="en-US" dirty="0">
              <a:latin typeface="+mn-lt"/>
            </a:endParaRPr>
          </a:p>
        </p:txBody>
      </p:sp>
      <p:sp>
        <p:nvSpPr>
          <p:cNvPr id="70661" name="TextBox 5"/>
          <p:cNvSpPr txBox="1">
            <a:spLocks noChangeArrowheads="1"/>
          </p:cNvSpPr>
          <p:nvPr/>
        </p:nvSpPr>
        <p:spPr bwMode="auto">
          <a:xfrm>
            <a:off x="4343400" y="31242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70662" name="TextBox 6"/>
          <p:cNvSpPr txBox="1">
            <a:spLocks noChangeArrowheads="1"/>
          </p:cNvSpPr>
          <p:nvPr/>
        </p:nvSpPr>
        <p:spPr bwMode="auto">
          <a:xfrm>
            <a:off x="4343400" y="39624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70663" name="TextBox 7"/>
          <p:cNvSpPr txBox="1">
            <a:spLocks noChangeArrowheads="1"/>
          </p:cNvSpPr>
          <p:nvPr/>
        </p:nvSpPr>
        <p:spPr bwMode="auto">
          <a:xfrm>
            <a:off x="4343400" y="4800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70664" name="TextBox 8"/>
          <p:cNvSpPr txBox="1">
            <a:spLocks noChangeArrowheads="1"/>
          </p:cNvSpPr>
          <p:nvPr/>
        </p:nvSpPr>
        <p:spPr bwMode="auto">
          <a:xfrm>
            <a:off x="4343400" y="56388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10" name="Oval 9"/>
          <p:cNvSpPr/>
          <p:nvPr/>
        </p:nvSpPr>
        <p:spPr>
          <a:xfrm>
            <a:off x="7924800" y="2590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715000" y="13589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67" name="TextBox 11"/>
          <p:cNvSpPr txBox="1">
            <a:spLocks noChangeArrowheads="1"/>
          </p:cNvSpPr>
          <p:nvPr/>
        </p:nvSpPr>
        <p:spPr bwMode="auto">
          <a:xfrm>
            <a:off x="7734300" y="231616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
        <p:nvSpPr>
          <p:cNvPr id="70668" name="TextBox 12"/>
          <p:cNvSpPr txBox="1">
            <a:spLocks noChangeArrowheads="1"/>
          </p:cNvSpPr>
          <p:nvPr/>
        </p:nvSpPr>
        <p:spPr bwMode="auto">
          <a:xfrm>
            <a:off x="6261100" y="14732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6</a:t>
            </a:r>
          </a:p>
        </p:txBody>
      </p:sp>
    </p:spTree>
    <p:extLst>
      <p:ext uri="{BB962C8B-B14F-4D97-AF65-F5344CB8AC3E}">
        <p14:creationId xmlns:p14="http://schemas.microsoft.com/office/powerpoint/2010/main" val="7953323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Annual Report Menu</a:t>
            </a:r>
            <a:endParaRPr lang="en-US" dirty="0"/>
          </a:p>
        </p:txBody>
      </p:sp>
      <p:sp>
        <p:nvSpPr>
          <p:cNvPr id="71683" name="TextBox 4"/>
          <p:cNvSpPr txBox="1">
            <a:spLocks noChangeArrowheads="1"/>
          </p:cNvSpPr>
          <p:nvPr/>
        </p:nvSpPr>
        <p:spPr bwMode="auto">
          <a:xfrm>
            <a:off x="152400" y="1371600"/>
            <a:ext cx="3733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US"/>
              <a:t>When you are certain all data has been entered accurately and completely, click “Check Errors” to see if there are any system errors to fix prior to submitting.</a:t>
            </a:r>
          </a:p>
          <a:p>
            <a:pPr eaLnBrk="1" hangingPunct="1">
              <a:buFont typeface="Arial" charset="0"/>
              <a:buAutoNum type="arabicPeriod"/>
            </a:pPr>
            <a:r>
              <a:rPr lang="en-US"/>
              <a:t>If you would like a PDF of the report to print or save to your computer, click “Generate Full PDF”.</a:t>
            </a:r>
          </a:p>
          <a:p>
            <a:pPr eaLnBrk="1" hangingPunct="1">
              <a:buFont typeface="Arial" charset="0"/>
              <a:buAutoNum type="arabicPeriod"/>
            </a:pPr>
            <a:r>
              <a:rPr lang="en-US"/>
              <a:t>If there are no errors, click the “Submit”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410" y="1371600"/>
            <a:ext cx="5082106" cy="5410200"/>
          </a:xfrm>
        </p:spPr>
      </p:pic>
      <p:sp>
        <p:nvSpPr>
          <p:cNvPr id="5" name="Oval 4"/>
          <p:cNvSpPr/>
          <p:nvPr/>
        </p:nvSpPr>
        <p:spPr>
          <a:xfrm>
            <a:off x="4419600" y="35814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3733800"/>
            <a:ext cx="914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24800" y="2286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34866" y="3436398"/>
            <a:ext cx="381000" cy="381000"/>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5334000" y="3641895"/>
            <a:ext cx="609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7848600" y="2028749"/>
            <a:ext cx="1524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3" name="Rectangle 2"/>
          <p:cNvSpPr/>
          <p:nvPr/>
        </p:nvSpPr>
        <p:spPr>
          <a:xfrm>
            <a:off x="7162800" y="3436398"/>
            <a:ext cx="1371600" cy="6880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757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a:t>
            </a:r>
            <a:endParaRPr lang="en-US" dirty="0"/>
          </a:p>
        </p:txBody>
      </p:sp>
      <p:sp>
        <p:nvSpPr>
          <p:cNvPr id="72707" name="TextBox 4"/>
          <p:cNvSpPr txBox="1">
            <a:spLocks noChangeArrowheads="1"/>
          </p:cNvSpPr>
          <p:nvPr/>
        </p:nvSpPr>
        <p:spPr bwMode="auto">
          <a:xfrm>
            <a:off x="152400" y="1371600"/>
            <a:ext cx="3581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Once your report is successfully submitted, you will see a confirmation at the top of the screen and the status will change in the General Information box.</a:t>
            </a:r>
          </a:p>
          <a:p>
            <a:pPr eaLnBrk="1" hangingPunct="1"/>
            <a:endParaRPr lang="en-US"/>
          </a:p>
          <a:p>
            <a:pPr eaLnBrk="1" hangingPunct="1"/>
            <a:r>
              <a:rPr lang="en-US"/>
              <a:t>Click “Grant Menu” to return to the Grant.</a:t>
            </a:r>
          </a:p>
          <a:p>
            <a:pPr eaLnBrk="1" hangingPunct="1"/>
            <a:endParaRPr lang="en-US"/>
          </a:p>
        </p:txBody>
      </p:sp>
      <p:sp>
        <p:nvSpPr>
          <p:cNvPr id="10" name="Oval 9"/>
          <p:cNvSpPr/>
          <p:nvPr/>
        </p:nvSpPr>
        <p:spPr>
          <a:xfrm>
            <a:off x="5181600" y="1892300"/>
            <a:ext cx="609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9263" y="1371600"/>
            <a:ext cx="5082757" cy="5397500"/>
          </a:xfrm>
        </p:spPr>
      </p:pic>
      <p:cxnSp>
        <p:nvCxnSpPr>
          <p:cNvPr id="6" name="Straight Arrow Connector 5"/>
          <p:cNvCxnSpPr/>
          <p:nvPr/>
        </p:nvCxnSpPr>
        <p:spPr>
          <a:xfrm>
            <a:off x="2819400" y="1892300"/>
            <a:ext cx="2286000" cy="393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105400" y="1892300"/>
            <a:ext cx="533400" cy="196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657600" y="2438400"/>
            <a:ext cx="12192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086600" y="3505200"/>
            <a:ext cx="13716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531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Submitted Process</a:t>
            </a:r>
            <a:endParaRPr lang="en-US" dirty="0"/>
          </a:p>
        </p:txBody>
      </p:sp>
      <p:sp>
        <p:nvSpPr>
          <p:cNvPr id="73731" name="TextBox 4"/>
          <p:cNvSpPr txBox="1">
            <a:spLocks noChangeArrowheads="1"/>
          </p:cNvSpPr>
          <p:nvPr/>
        </p:nvSpPr>
        <p:spPr bwMode="auto">
          <a:xfrm>
            <a:off x="76200" y="1371600"/>
            <a:ext cx="373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Once the report has been submitted to our office, it goes through a review process.</a:t>
            </a:r>
          </a:p>
          <a:p>
            <a:pPr eaLnBrk="1" hangingPunct="1"/>
            <a:r>
              <a:rPr lang="en-US" sz="1400" dirty="0"/>
              <a:t>  </a:t>
            </a:r>
          </a:p>
          <a:p>
            <a:pPr eaLnBrk="1" hangingPunct="1"/>
            <a:r>
              <a:rPr lang="en-US" sz="1400" dirty="0"/>
              <a:t>The report will be under “</a:t>
            </a:r>
            <a:r>
              <a:rPr lang="en-US" sz="1400" b="1" dirty="0"/>
              <a:t>Progress Report Submitted</a:t>
            </a:r>
            <a:r>
              <a:rPr lang="en-US" sz="1400" dirty="0"/>
              <a:t>” until the review is complete.</a:t>
            </a:r>
          </a:p>
          <a:p>
            <a:pPr eaLnBrk="1" hangingPunct="1"/>
            <a:endParaRPr lang="en-US" sz="800" dirty="0"/>
          </a:p>
          <a:p>
            <a:pPr eaLnBrk="1" hangingPunct="1"/>
            <a:r>
              <a:rPr lang="en-US" sz="1400" dirty="0"/>
              <a:t>If it is approved, it will be under “</a:t>
            </a:r>
            <a:r>
              <a:rPr lang="en-US" sz="1400" b="1" dirty="0"/>
              <a:t>Progress Report Approved”.  </a:t>
            </a:r>
            <a:endParaRPr lang="en-US" sz="900" b="1" dirty="0"/>
          </a:p>
          <a:p>
            <a:pPr eaLnBrk="1" hangingPunct="1"/>
            <a:endParaRPr lang="en-US" sz="1400" dirty="0"/>
          </a:p>
          <a:p>
            <a:pPr eaLnBrk="1" hangingPunct="1"/>
            <a:r>
              <a:rPr lang="en-US" sz="1400" dirty="0"/>
              <a:t>If it is sent back for modifications, you will receive an email and it will be under </a:t>
            </a:r>
            <a:r>
              <a:rPr lang="en-US" sz="1400" b="1" dirty="0"/>
              <a:t>“Progress Report </a:t>
            </a:r>
            <a:r>
              <a:rPr lang="en-US" sz="1400" b="1" dirty="0" smtClean="0"/>
              <a:t>Modifications </a:t>
            </a:r>
            <a:r>
              <a:rPr lang="en-US" sz="1400" b="1" dirty="0"/>
              <a:t>Required”.</a:t>
            </a:r>
          </a:p>
          <a:p>
            <a:pPr eaLnBrk="1" hangingPunct="1"/>
            <a:endParaRPr lang="en-US" sz="1400" b="1" dirty="0"/>
          </a:p>
          <a:p>
            <a:pPr eaLnBrk="1" hangingPunct="1"/>
            <a:r>
              <a:rPr lang="en-US" sz="1400" b="1" dirty="0"/>
              <a:t>Log into the GRANTS System to make the modifications.</a:t>
            </a:r>
          </a:p>
          <a:p>
            <a:pPr eaLnBrk="1" hangingPunct="1"/>
            <a:endParaRPr lang="en-US" sz="1400" dirty="0"/>
          </a:p>
        </p:txBody>
      </p:sp>
      <p:sp>
        <p:nvSpPr>
          <p:cNvPr id="73733" name="TextBox 2"/>
          <p:cNvSpPr txBox="1">
            <a:spLocks noChangeArrowheads="1"/>
          </p:cNvSpPr>
          <p:nvPr/>
        </p:nvSpPr>
        <p:spPr bwMode="auto">
          <a:xfrm>
            <a:off x="76200" y="5257800"/>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Note:  If you do not receive the email, check your email address in the GRANTS System (update if </a:t>
            </a:r>
            <a:r>
              <a:rPr lang="en-US" sz="1400" dirty="0" smtClean="0"/>
              <a:t>needed)</a:t>
            </a:r>
            <a:r>
              <a:rPr lang="en-US" sz="1400" dirty="0"/>
              <a:t> </a:t>
            </a:r>
            <a:r>
              <a:rPr lang="en-US" sz="1400" dirty="0" smtClean="0"/>
              <a:t>or </a:t>
            </a:r>
            <a:r>
              <a:rPr lang="en-US" sz="1400" dirty="0"/>
              <a:t>check with your agency IT Administrator to see if our system generated emails from </a:t>
            </a:r>
            <a:r>
              <a:rPr lang="en-US" sz="1400" dirty="0">
                <a:hlinkClick r:id="rId2"/>
              </a:rPr>
              <a:t>otso@dps.state.oh.us</a:t>
            </a:r>
            <a:r>
              <a:rPr lang="en-US" sz="1400" dirty="0"/>
              <a:t> are being blocked as spam.</a:t>
            </a:r>
          </a:p>
        </p:txBody>
      </p:sp>
      <p:pic>
        <p:nvPicPr>
          <p:cNvPr id="6"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86815" y="1447800"/>
            <a:ext cx="5204785" cy="3657600"/>
          </a:xfrm>
        </p:spPr>
      </p:pic>
    </p:spTree>
    <p:extLst>
      <p:ext uri="{BB962C8B-B14F-4D97-AF65-F5344CB8AC3E}">
        <p14:creationId xmlns:p14="http://schemas.microsoft.com/office/powerpoint/2010/main" val="9469185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Modifications</a:t>
            </a:r>
            <a:endParaRPr lang="en-US" dirty="0"/>
          </a:p>
        </p:txBody>
      </p:sp>
      <p:pic>
        <p:nvPicPr>
          <p:cNvPr id="747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330325"/>
            <a:ext cx="5059363" cy="5451475"/>
          </a:xfrm>
        </p:spPr>
      </p:pic>
      <p:sp>
        <p:nvSpPr>
          <p:cNvPr id="5" name="Rectangle 4"/>
          <p:cNvSpPr/>
          <p:nvPr/>
        </p:nvSpPr>
        <p:spPr>
          <a:xfrm>
            <a:off x="4419600" y="4038600"/>
            <a:ext cx="1295400"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419600" y="4648200"/>
            <a:ext cx="1219200" cy="228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58" name="TextBox 7"/>
          <p:cNvSpPr txBox="1">
            <a:spLocks noChangeArrowheads="1"/>
          </p:cNvSpPr>
          <p:nvPr/>
        </p:nvSpPr>
        <p:spPr bwMode="auto">
          <a:xfrm>
            <a:off x="152400" y="16002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On the Start Menu, under the Task List, any items that need modifications will be listed.</a:t>
            </a:r>
          </a:p>
          <a:p>
            <a:pPr eaLnBrk="1" hangingPunct="1">
              <a:buFontTx/>
              <a:buAutoNum type="arabicPeriod"/>
            </a:pPr>
            <a:r>
              <a:rPr lang="en-US"/>
              <a:t>Click on the link for the report you want to modify.</a:t>
            </a:r>
          </a:p>
        </p:txBody>
      </p:sp>
      <p:sp>
        <p:nvSpPr>
          <p:cNvPr id="10" name="Oval 9"/>
          <p:cNvSpPr/>
          <p:nvPr/>
        </p:nvSpPr>
        <p:spPr>
          <a:xfrm>
            <a:off x="4419600" y="5861050"/>
            <a:ext cx="1905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038600" y="3200400"/>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61" name="TextBox 11"/>
          <p:cNvSpPr txBox="1">
            <a:spLocks noChangeArrowheads="1"/>
          </p:cNvSpPr>
          <p:nvPr/>
        </p:nvSpPr>
        <p:spPr bwMode="auto">
          <a:xfrm>
            <a:off x="5867400" y="3429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74762" name="TextBox 12"/>
          <p:cNvSpPr txBox="1">
            <a:spLocks noChangeArrowheads="1"/>
          </p:cNvSpPr>
          <p:nvPr/>
        </p:nvSpPr>
        <p:spPr bwMode="auto">
          <a:xfrm>
            <a:off x="6477000" y="5791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4" name="Rectangle 13"/>
          <p:cNvSpPr/>
          <p:nvPr/>
        </p:nvSpPr>
        <p:spPr>
          <a:xfrm>
            <a:off x="4343400" y="5715000"/>
            <a:ext cx="1524000" cy="14605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880368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 Modification</a:t>
            </a:r>
            <a:endParaRPr lang="en-US" dirty="0"/>
          </a:p>
        </p:txBody>
      </p:sp>
      <p:sp>
        <p:nvSpPr>
          <p:cNvPr id="5" name="TextBox 4"/>
          <p:cNvSpPr txBox="1"/>
          <p:nvPr/>
        </p:nvSpPr>
        <p:spPr>
          <a:xfrm>
            <a:off x="152400" y="1371600"/>
            <a:ext cx="3733800" cy="397031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Modifications that are required will be listed on the Report Menu outlined in a red box.</a:t>
            </a:r>
          </a:p>
          <a:p>
            <a:pPr marL="342900" indent="-342900" fontAlgn="auto">
              <a:spcBef>
                <a:spcPts val="0"/>
              </a:spcBef>
              <a:spcAft>
                <a:spcPts val="0"/>
              </a:spcAft>
              <a:buFontTx/>
              <a:buAutoNum type="arabicPeriod"/>
              <a:defRPr/>
            </a:pPr>
            <a:r>
              <a:rPr lang="en-US" dirty="0">
                <a:latin typeface="+mn-lt"/>
              </a:rPr>
              <a:t>Complete the changes, return to the Report Menu and click “Submit” to re-submit the report.</a:t>
            </a:r>
          </a:p>
          <a:p>
            <a:pPr marL="342900" indent="-342900" fontAlgn="auto">
              <a:spcBef>
                <a:spcPts val="0"/>
              </a:spcBef>
              <a:spcAft>
                <a:spcPts val="0"/>
              </a:spcAft>
              <a:buFontTx/>
              <a:buAutoNum type="arabicPeriod"/>
              <a:defRPr/>
            </a:pPr>
            <a:endParaRPr lang="en-US" dirty="0" smtClean="0">
              <a:latin typeface="+mn-lt"/>
            </a:endParaRPr>
          </a:p>
          <a:p>
            <a:pPr>
              <a:defRPr/>
            </a:pPr>
            <a:r>
              <a:rPr lang="en-US" b="1" dirty="0"/>
              <a:t>Check the box next to </a:t>
            </a:r>
            <a:r>
              <a:rPr lang="en-US" b="1" dirty="0" smtClean="0"/>
              <a:t>Report Process </a:t>
            </a:r>
            <a:r>
              <a:rPr lang="en-US" b="1" dirty="0"/>
              <a:t>on the Pre-Activity Form.</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418206"/>
            <a:ext cx="5037519" cy="5363594"/>
          </a:xfrm>
        </p:spPr>
      </p:pic>
      <p:sp>
        <p:nvSpPr>
          <p:cNvPr id="4" name="Rectangle 3"/>
          <p:cNvSpPr/>
          <p:nvPr/>
        </p:nvSpPr>
        <p:spPr>
          <a:xfrm>
            <a:off x="7696200" y="1600200"/>
            <a:ext cx="1219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2590800"/>
            <a:ext cx="1524000" cy="76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14800" y="4343400"/>
            <a:ext cx="464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05800" y="22860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24600" y="4762500"/>
            <a:ext cx="4572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1" name="TextBox 10"/>
          <p:cNvSpPr txBox="1"/>
          <p:nvPr/>
        </p:nvSpPr>
        <p:spPr>
          <a:xfrm>
            <a:off x="8101983" y="2057803"/>
            <a:ext cx="237478"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24561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Jackson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48965"/>
            <a:ext cx="5716831" cy="418563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29234765"/>
              </p:ext>
            </p:extLst>
          </p:nvPr>
        </p:nvGraphicFramePr>
        <p:xfrm>
          <a:off x="3810001" y="3629979"/>
          <a:ext cx="5200650" cy="3063433"/>
        </p:xfrm>
        <a:graphic>
          <a:graphicData uri="http://schemas.openxmlformats.org/drawingml/2006/table">
            <a:tbl>
              <a:tblPr firstRow="1" firstCol="1" bandRow="1">
                <a:tableStyleId>{5C22544A-7EE6-4342-B048-85BDC9FD1C3A}</a:tableStyleId>
              </a:tblPr>
              <a:tblGrid>
                <a:gridCol w="1021001"/>
                <a:gridCol w="1713156"/>
                <a:gridCol w="1114990"/>
                <a:gridCol w="1351503"/>
              </a:tblGrid>
              <a:tr h="216856">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Gallia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Gallipolis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Hocking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Athens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Lawrence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Ironton</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Meigs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Gallipolis</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Morgan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Marietta</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Pike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Chillicothe</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Ross</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Chillicothe</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Scioto</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Portsmouth</a:t>
                      </a:r>
                      <a:endParaRPr lang="en-US" sz="1200">
                        <a:effectLst/>
                        <a:latin typeface="Arial"/>
                        <a:ea typeface="Calibri"/>
                        <a:cs typeface="Times New Roman"/>
                      </a:endParaRPr>
                    </a:p>
                  </a:txBody>
                  <a:tcPr marL="68580" marR="68580" marT="0" marB="0"/>
                </a:tc>
              </a:tr>
              <a:tr h="223052">
                <a:tc>
                  <a:txBody>
                    <a:bodyPr/>
                    <a:lstStyle/>
                    <a:p>
                      <a:pPr marL="0" marR="0">
                        <a:lnSpc>
                          <a:spcPct val="115000"/>
                        </a:lnSpc>
                        <a:spcBef>
                          <a:spcPts val="0"/>
                        </a:spcBef>
                        <a:spcAft>
                          <a:spcPts val="0"/>
                        </a:spcAft>
                      </a:pPr>
                      <a:r>
                        <a:rPr lang="en-US" sz="1200">
                          <a:effectLst/>
                        </a:rPr>
                        <a:t>Vinton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Jackie Stephenson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Jackson</a:t>
                      </a:r>
                      <a:endParaRPr lang="en-US" sz="1200">
                        <a:effectLst/>
                        <a:latin typeface="Arial"/>
                        <a:ea typeface="Calibri"/>
                        <a:cs typeface="Times New Roman"/>
                      </a:endParaRPr>
                    </a:p>
                  </a:txBody>
                  <a:tcPr marL="68580" marR="68580" marT="0" marB="0"/>
                </a:tc>
              </a:tr>
              <a:tr h="393005">
                <a:tc>
                  <a:txBody>
                    <a:bodyPr/>
                    <a:lstStyle/>
                    <a:p>
                      <a:pPr marL="0" marR="0">
                        <a:lnSpc>
                          <a:spcPct val="115000"/>
                        </a:lnSpc>
                        <a:spcBef>
                          <a:spcPts val="0"/>
                        </a:spcBef>
                        <a:spcAft>
                          <a:spcPts val="0"/>
                        </a:spcAft>
                      </a:pPr>
                      <a:r>
                        <a:rPr lang="en-US" sz="1200">
                          <a:effectLst/>
                        </a:rPr>
                        <a:t>Washington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Mike Brining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Marietta</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5029200" y="2133600"/>
            <a:ext cx="4343400" cy="1477328"/>
          </a:xfrm>
          <a:prstGeom prst="rect">
            <a:avLst/>
          </a:prstGeom>
        </p:spPr>
        <p:txBody>
          <a:bodyPr wrap="square">
            <a:spAutoFit/>
          </a:bodyPr>
          <a:lstStyle/>
          <a:p>
            <a:r>
              <a:rPr lang="en-US" b="1" dirty="0"/>
              <a:t>Contact Information:</a:t>
            </a:r>
            <a:endParaRPr lang="en-US" dirty="0"/>
          </a:p>
          <a:p>
            <a:r>
              <a:rPr lang="en-US" b="1" dirty="0"/>
              <a:t>OTSO:</a:t>
            </a:r>
            <a:r>
              <a:rPr lang="en-US" dirty="0"/>
              <a:t>  614/466-3250</a:t>
            </a:r>
          </a:p>
          <a:p>
            <a:r>
              <a:rPr lang="en-US" b="1" dirty="0" smtClean="0"/>
              <a:t>Mike Brining:  </a:t>
            </a:r>
            <a:r>
              <a:rPr lang="en-US" dirty="0" smtClean="0"/>
              <a:t>614/946-2878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16095945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p:txBody>
          <a:bodyPr/>
          <a:lstStyle/>
          <a:p>
            <a:r>
              <a:rPr lang="en-US" dirty="0" smtClean="0"/>
              <a:t>Reimbursement claims will be due either the 15</a:t>
            </a:r>
            <a:r>
              <a:rPr lang="en-US" baseline="30000" dirty="0" smtClean="0"/>
              <a:t>th</a:t>
            </a:r>
            <a:r>
              <a:rPr lang="en-US" dirty="0" smtClean="0"/>
              <a:t> of the following month for monthly claims (Example:  October claim will be due November 15</a:t>
            </a:r>
            <a:r>
              <a:rPr lang="en-US" baseline="30000" dirty="0" smtClean="0"/>
              <a:t>th</a:t>
            </a:r>
            <a:r>
              <a:rPr lang="en-US" dirty="0" smtClean="0"/>
              <a:t>) or the 15</a:t>
            </a:r>
            <a:r>
              <a:rPr lang="en-US" baseline="30000" dirty="0" smtClean="0"/>
              <a:t>th</a:t>
            </a:r>
            <a:r>
              <a:rPr lang="en-US" dirty="0" smtClean="0"/>
              <a:t> of the month following the end of the quarter (Example:  First quarter claim (October – December) will be due January 15</a:t>
            </a:r>
            <a:r>
              <a:rPr lang="en-US" baseline="30000" dirty="0" smtClean="0"/>
              <a:t>th</a:t>
            </a:r>
            <a:r>
              <a:rPr lang="en-US" dirty="0" smtClean="0"/>
              <a:t>).</a:t>
            </a:r>
          </a:p>
          <a:p>
            <a:r>
              <a:rPr lang="en-US" dirty="0" smtClean="0"/>
              <a:t>Verify your claim schedule selection on the Pre-Activity Form. New sub-grantees must select monthly.</a:t>
            </a:r>
          </a:p>
          <a:p>
            <a:r>
              <a:rPr lang="en-US" dirty="0" smtClean="0"/>
              <a:t>Reimbursement claims can include previous activity but cannot go beyond the current claim period.  (Example:  The December claim can include a November expense, but not a January expense).</a:t>
            </a:r>
          </a:p>
          <a:p>
            <a:r>
              <a:rPr lang="en-US" dirty="0" smtClean="0"/>
              <a:t>If there is no activity, you must submit a zero claim.</a:t>
            </a:r>
          </a:p>
          <a:p>
            <a:endParaRPr lang="en-US" dirty="0"/>
          </a:p>
        </p:txBody>
      </p:sp>
    </p:spTree>
    <p:extLst>
      <p:ext uri="{BB962C8B-B14F-4D97-AF65-F5344CB8AC3E}">
        <p14:creationId xmlns:p14="http://schemas.microsoft.com/office/powerpoint/2010/main" val="3475201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a:xfrm>
            <a:off x="18866" y="1600200"/>
            <a:ext cx="4172110" cy="3505200"/>
          </a:xfrm>
        </p:spPr>
        <p:txBody>
          <a:bodyPr>
            <a:noAutofit/>
          </a:bodyPr>
          <a:lstStyle/>
          <a:p>
            <a:pPr marL="342900" indent="-342900">
              <a:buAutoNum type="arabicPeriod"/>
            </a:pPr>
            <a:r>
              <a:rPr lang="en-US" sz="1400" dirty="0" smtClean="0"/>
              <a:t>Reimbursement Claims will </a:t>
            </a:r>
            <a:r>
              <a:rPr lang="en-US" sz="1400" dirty="0"/>
              <a:t>be listed in the drop down under </a:t>
            </a:r>
            <a:r>
              <a:rPr lang="en-US" sz="1400" dirty="0" smtClean="0"/>
              <a:t>Reimbursement Claims.</a:t>
            </a:r>
          </a:p>
          <a:p>
            <a:pPr marL="0" indent="0">
              <a:buNone/>
            </a:pPr>
            <a:endParaRPr lang="en-US" sz="1100" dirty="0" smtClean="0"/>
          </a:p>
          <a:p>
            <a:pPr marL="0" indent="0">
              <a:buNone/>
            </a:pPr>
            <a:r>
              <a:rPr lang="en-US" sz="1400" dirty="0" smtClean="0"/>
              <a:t>Claims </a:t>
            </a:r>
            <a:r>
              <a:rPr lang="en-US" sz="1400" dirty="0"/>
              <a:t>will be in the drop down the first </a:t>
            </a:r>
            <a:r>
              <a:rPr lang="en-US" sz="1400" dirty="0" smtClean="0"/>
              <a:t>day of the claim </a:t>
            </a:r>
            <a:r>
              <a:rPr lang="en-US" sz="1400" dirty="0"/>
              <a:t>period. (Ex.  May Claim will </a:t>
            </a:r>
            <a:r>
              <a:rPr lang="en-US" sz="1400" dirty="0" smtClean="0"/>
              <a:t>be in </a:t>
            </a:r>
            <a:r>
              <a:rPr lang="en-US" sz="1400" dirty="0"/>
              <a:t>the </a:t>
            </a:r>
            <a:r>
              <a:rPr lang="en-US" sz="1400" dirty="0" smtClean="0"/>
              <a:t>drop down </a:t>
            </a:r>
            <a:r>
              <a:rPr lang="en-US" sz="1400" dirty="0"/>
              <a:t>May 1</a:t>
            </a:r>
            <a:r>
              <a:rPr lang="en-US" sz="1400" baseline="30000" dirty="0"/>
              <a:t>st</a:t>
            </a:r>
            <a:r>
              <a:rPr lang="en-US" sz="1400" dirty="0"/>
              <a:t>).   </a:t>
            </a:r>
            <a:endParaRPr lang="en-US" sz="1400" dirty="0" smtClean="0"/>
          </a:p>
          <a:p>
            <a:pPr marL="0" indent="0">
              <a:buNone/>
            </a:pPr>
            <a:r>
              <a:rPr lang="en-US" sz="1400" dirty="0" smtClean="0"/>
              <a:t>   </a:t>
            </a:r>
          </a:p>
          <a:p>
            <a:pPr marL="342900" indent="-342900">
              <a:buAutoNum type="arabicPeriod" startAt="2"/>
            </a:pPr>
            <a:r>
              <a:rPr lang="en-US" sz="1400" dirty="0" smtClean="0"/>
              <a:t>The </a:t>
            </a:r>
            <a:r>
              <a:rPr lang="en-US" sz="1400" dirty="0"/>
              <a:t>date listed </a:t>
            </a:r>
            <a:r>
              <a:rPr lang="en-US" sz="1400" dirty="0" smtClean="0"/>
              <a:t>is </a:t>
            </a:r>
            <a:r>
              <a:rPr lang="en-US" sz="1400" dirty="0"/>
              <a:t>the date the </a:t>
            </a:r>
            <a:r>
              <a:rPr lang="en-US" sz="1400" dirty="0" smtClean="0"/>
              <a:t>claim </a:t>
            </a:r>
            <a:r>
              <a:rPr lang="en-US" sz="1400" dirty="0"/>
              <a:t>is due.  If a </a:t>
            </a:r>
            <a:r>
              <a:rPr lang="en-US" sz="1400" dirty="0" smtClean="0"/>
              <a:t>progress report </a:t>
            </a:r>
            <a:r>
              <a:rPr lang="en-US" sz="1400" dirty="0"/>
              <a:t>is past due, you will not be able to submit a claim (or re-submit a claim that was sent back for </a:t>
            </a:r>
            <a:r>
              <a:rPr lang="en-US" sz="1400" dirty="0" smtClean="0"/>
              <a:t>modifications).  </a:t>
            </a:r>
          </a:p>
          <a:p>
            <a:pPr marL="0" indent="0">
              <a:buNone/>
            </a:pPr>
            <a:endParaRPr lang="en-US" sz="1050" dirty="0"/>
          </a:p>
          <a:p>
            <a:pPr marL="0" indent="0">
              <a:buNone/>
            </a:pPr>
            <a:r>
              <a:rPr lang="en-US" sz="1400" dirty="0" smtClean="0"/>
              <a:t>Only one claim can be processed at a time.  The next claim will not show up in the drop down until the previous one has been approved.</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181600"/>
            <a:ext cx="6096000" cy="4724400"/>
          </a:xfrm>
          <a:prstGeom prst="rect">
            <a:avLst/>
          </a:prstGeom>
        </p:spPr>
      </p:pic>
      <p:sp>
        <p:nvSpPr>
          <p:cNvPr id="12" name="Oval 11"/>
          <p:cNvSpPr/>
          <p:nvPr/>
        </p:nvSpPr>
        <p:spPr>
          <a:xfrm>
            <a:off x="838200" y="57912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5791200"/>
            <a:ext cx="4572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75" y="2057400"/>
            <a:ext cx="4927872" cy="4724399"/>
          </a:xfrm>
          <a:prstGeom prst="rect">
            <a:avLst/>
          </a:prstGeom>
        </p:spPr>
      </p:pic>
      <p:sp>
        <p:nvSpPr>
          <p:cNvPr id="7" name="Oval 6"/>
          <p:cNvSpPr/>
          <p:nvPr/>
        </p:nvSpPr>
        <p:spPr>
          <a:xfrm>
            <a:off x="4419600" y="5791200"/>
            <a:ext cx="175260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81600" y="5791200"/>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42347515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6" name="TextBox 5"/>
          <p:cNvSpPr txBox="1"/>
          <p:nvPr/>
        </p:nvSpPr>
        <p:spPr>
          <a:xfrm>
            <a:off x="152400" y="1447800"/>
            <a:ext cx="3886200" cy="1754326"/>
          </a:xfrm>
          <a:prstGeom prst="rect">
            <a:avLst/>
          </a:prstGeom>
          <a:noFill/>
        </p:spPr>
        <p:txBody>
          <a:bodyPr wrap="square" rtlCol="0">
            <a:spAutoFit/>
          </a:bodyPr>
          <a:lstStyle/>
          <a:p>
            <a:r>
              <a:rPr lang="en-US" dirty="0"/>
              <a:t>To initiate the </a:t>
            </a:r>
            <a:r>
              <a:rPr lang="en-US" dirty="0" smtClean="0"/>
              <a:t>reimbursement claim:</a:t>
            </a:r>
            <a:endParaRPr lang="en-US" dirty="0"/>
          </a:p>
          <a:p>
            <a:endParaRPr lang="en-US" dirty="0"/>
          </a:p>
          <a:p>
            <a:pPr marL="342900" indent="-342900">
              <a:buAutoNum type="arabicPeriod"/>
            </a:pPr>
            <a:r>
              <a:rPr lang="en-US" dirty="0" smtClean="0"/>
              <a:t>Select </a:t>
            </a:r>
            <a:r>
              <a:rPr lang="en-US" dirty="0"/>
              <a:t>the </a:t>
            </a:r>
            <a:r>
              <a:rPr lang="en-US" dirty="0" smtClean="0"/>
              <a:t>claim </a:t>
            </a:r>
            <a:r>
              <a:rPr lang="en-US" dirty="0"/>
              <a:t>from the </a:t>
            </a:r>
            <a:r>
              <a:rPr lang="en-US" dirty="0" smtClean="0"/>
              <a:t>drop down menu.</a:t>
            </a:r>
          </a:p>
          <a:p>
            <a:endParaRPr lang="en-US" dirty="0"/>
          </a:p>
          <a:p>
            <a:r>
              <a:rPr lang="en-US" dirty="0" smtClean="0"/>
              <a:t>2.  </a:t>
            </a:r>
            <a:r>
              <a:rPr lang="en-US" dirty="0"/>
              <a:t>C</a:t>
            </a:r>
            <a:r>
              <a:rPr lang="en-US" dirty="0" smtClean="0"/>
              <a:t>lick </a:t>
            </a:r>
            <a:r>
              <a:rPr lang="en-US" dirty="0"/>
              <a:t>the “Create” button.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1" y="1746770"/>
            <a:ext cx="5251882" cy="5035030"/>
          </a:xfrm>
        </p:spPr>
      </p:pic>
      <p:sp>
        <p:nvSpPr>
          <p:cNvPr id="7" name="Oval 6"/>
          <p:cNvSpPr/>
          <p:nvPr/>
        </p:nvSpPr>
        <p:spPr>
          <a:xfrm>
            <a:off x="4114800" y="57912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5791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48200" y="5720834"/>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5943600" y="5720834"/>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312759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192740" y="1371600"/>
            <a:ext cx="3998259" cy="5262979"/>
          </a:xfrm>
          <a:prstGeom prst="rect">
            <a:avLst/>
          </a:prstGeom>
          <a:noFill/>
        </p:spPr>
        <p:txBody>
          <a:bodyPr wrap="square" rtlCol="0">
            <a:spAutoFit/>
          </a:bodyPr>
          <a:lstStyle/>
          <a:p>
            <a:pPr marL="342900" indent="-342900">
              <a:buFont typeface="+mj-lt"/>
              <a:buAutoNum type="arabicPeriod"/>
            </a:pPr>
            <a:r>
              <a:rPr lang="en-US" sz="1600" dirty="0" smtClean="0"/>
              <a:t>The Expense Summary Page  shows grant information.</a:t>
            </a:r>
          </a:p>
          <a:p>
            <a:pPr marL="342900" indent="-342900">
              <a:buFont typeface="+mj-lt"/>
              <a:buAutoNum type="arabicPeriod"/>
            </a:pPr>
            <a:endParaRPr lang="en-US" sz="1600" dirty="0"/>
          </a:p>
          <a:p>
            <a:pPr marL="342900" indent="-342900">
              <a:buFont typeface="+mj-lt"/>
              <a:buAutoNum type="arabicPeriod"/>
            </a:pPr>
            <a:r>
              <a:rPr lang="en-US" sz="1600" dirty="0" smtClean="0"/>
              <a:t>Budget Information</a:t>
            </a:r>
          </a:p>
          <a:p>
            <a:pPr marL="342900" indent="-342900">
              <a:buFont typeface="+mj-lt"/>
              <a:buAutoNum type="arabicPeriod"/>
            </a:pPr>
            <a:endParaRPr lang="en-US" sz="1600" dirty="0"/>
          </a:p>
          <a:p>
            <a:pPr marL="342900" indent="-342900">
              <a:buFont typeface="+mj-lt"/>
              <a:buAutoNum type="arabicPeriod"/>
            </a:pPr>
            <a:r>
              <a:rPr lang="en-US" sz="1600" dirty="0" smtClean="0"/>
              <a:t>Previous Expenses will show after the first claim has been approved.</a:t>
            </a:r>
          </a:p>
          <a:p>
            <a:pPr marL="342900" indent="-342900">
              <a:buFont typeface="+mj-lt"/>
              <a:buAutoNum type="arabicPeriod"/>
            </a:pPr>
            <a:endParaRPr lang="en-US" sz="1600" dirty="0"/>
          </a:p>
          <a:p>
            <a:pPr marL="342900" indent="-342900">
              <a:buFont typeface="+mj-lt"/>
              <a:buAutoNum type="arabicPeriod"/>
            </a:pPr>
            <a:r>
              <a:rPr lang="en-US" sz="1600" dirty="0" smtClean="0"/>
              <a:t>Budget Remaining (Award – Previous Claim)</a:t>
            </a:r>
          </a:p>
          <a:p>
            <a:pPr marL="342900" indent="-342900">
              <a:buFont typeface="+mj-lt"/>
              <a:buAutoNum type="arabicPeriod"/>
            </a:pPr>
            <a:endParaRPr lang="en-US" sz="1600" dirty="0"/>
          </a:p>
          <a:p>
            <a:pPr marL="342900" indent="-342900">
              <a:buFont typeface="+mj-lt"/>
              <a:buAutoNum type="arabicPeriod"/>
            </a:pPr>
            <a:r>
              <a:rPr lang="en-US" sz="1600" dirty="0" smtClean="0"/>
              <a:t>Current Period Expenses (once you add Expense Detail items these fields will self-populate).</a:t>
            </a:r>
          </a:p>
          <a:p>
            <a:pPr marL="342900" indent="-342900">
              <a:buFont typeface="+mj-lt"/>
              <a:buAutoNum type="arabicPeriod"/>
            </a:pPr>
            <a:endParaRPr lang="en-US" sz="1600" dirty="0"/>
          </a:p>
          <a:p>
            <a:r>
              <a:rPr lang="en-US" sz="1600" dirty="0" smtClean="0"/>
              <a:t>Every time a subsequent claim is initiated, the previous expenses and budget remaining will update to include all previous approved claims.</a:t>
            </a:r>
          </a:p>
          <a:p>
            <a:endParaRPr lang="en-US" sz="1600" dirty="0"/>
          </a:p>
          <a:p>
            <a:r>
              <a:rPr lang="en-US" sz="1600" dirty="0" smtClean="0"/>
              <a:t>6.  Click the “Edit” button.</a:t>
            </a:r>
            <a:endParaRPr lang="en-US" sz="1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1" y="1407410"/>
            <a:ext cx="5000348" cy="5374390"/>
          </a:xfrm>
        </p:spPr>
      </p:pic>
      <p:sp>
        <p:nvSpPr>
          <p:cNvPr id="7" name="Oval 6"/>
          <p:cNvSpPr/>
          <p:nvPr/>
        </p:nvSpPr>
        <p:spPr>
          <a:xfrm>
            <a:off x="4953000" y="3124200"/>
            <a:ext cx="1600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53000" y="3886200"/>
            <a:ext cx="6096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7400" y="3886200"/>
            <a:ext cx="457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3886200"/>
            <a:ext cx="457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8600" y="3886200"/>
            <a:ext cx="533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2826058"/>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67400" y="3124200"/>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4" name="TextBox 13"/>
          <p:cNvSpPr txBox="1"/>
          <p:nvPr/>
        </p:nvSpPr>
        <p:spPr>
          <a:xfrm>
            <a:off x="5181600" y="4003089"/>
            <a:ext cx="2286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5" name="TextBox 14"/>
          <p:cNvSpPr txBox="1"/>
          <p:nvPr/>
        </p:nvSpPr>
        <p:spPr>
          <a:xfrm>
            <a:off x="5981700" y="4003089"/>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16" name="TextBox 15"/>
          <p:cNvSpPr txBox="1"/>
          <p:nvPr/>
        </p:nvSpPr>
        <p:spPr>
          <a:xfrm>
            <a:off x="6781800" y="4003089"/>
            <a:ext cx="2286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17" name="TextBox 16"/>
          <p:cNvSpPr txBox="1"/>
          <p:nvPr/>
        </p:nvSpPr>
        <p:spPr>
          <a:xfrm>
            <a:off x="8001000" y="4003089"/>
            <a:ext cx="2286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30" name="TextBox 29"/>
          <p:cNvSpPr txBox="1"/>
          <p:nvPr/>
        </p:nvSpPr>
        <p:spPr>
          <a:xfrm>
            <a:off x="7456688" y="2583603"/>
            <a:ext cx="190500" cy="369332"/>
          </a:xfrm>
          <a:prstGeom prst="rect">
            <a:avLst/>
          </a:prstGeom>
          <a:noFill/>
        </p:spPr>
        <p:txBody>
          <a:bodyPr wrap="square" rtlCol="0">
            <a:spAutoFit/>
          </a:bodyPr>
          <a:lstStyle/>
          <a:p>
            <a:r>
              <a:rPr lang="en-US" b="1" dirty="0" smtClean="0">
                <a:solidFill>
                  <a:srgbClr val="FF0000"/>
                </a:solidFill>
              </a:rPr>
              <a:t>6</a:t>
            </a:r>
            <a:endParaRPr lang="en-US" b="1" dirty="0">
              <a:solidFill>
                <a:srgbClr val="FF0000"/>
              </a:solidFill>
            </a:endParaRPr>
          </a:p>
        </p:txBody>
      </p:sp>
    </p:spTree>
    <p:extLst>
      <p:ext uri="{BB962C8B-B14F-4D97-AF65-F5344CB8AC3E}">
        <p14:creationId xmlns:p14="http://schemas.microsoft.com/office/powerpoint/2010/main" val="19974369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7" name="TextBox 6"/>
          <p:cNvSpPr txBox="1"/>
          <p:nvPr/>
        </p:nvSpPr>
        <p:spPr>
          <a:xfrm>
            <a:off x="76200" y="1267867"/>
            <a:ext cx="4114800" cy="5693866"/>
          </a:xfrm>
          <a:prstGeom prst="rect">
            <a:avLst/>
          </a:prstGeom>
          <a:noFill/>
        </p:spPr>
        <p:txBody>
          <a:bodyPr wrap="square" rtlCol="0">
            <a:spAutoFit/>
          </a:bodyPr>
          <a:lstStyle/>
          <a:p>
            <a:pPr marL="342900" indent="-342900">
              <a:buFont typeface="+mj-lt"/>
              <a:buAutoNum type="arabicPeriod"/>
            </a:pPr>
            <a:r>
              <a:rPr lang="en-US" sz="1400" dirty="0" smtClean="0"/>
              <a:t>Unless it is the final claim for the year, select “No” for Final Report.  If you select “Yes” the system will not issue any more Reimbursement Claims.</a:t>
            </a:r>
          </a:p>
          <a:p>
            <a:pPr marL="342900" indent="-342900">
              <a:buFont typeface="+mj-lt"/>
              <a:buAutoNum type="arabicPeriod"/>
            </a:pPr>
            <a:endParaRPr lang="en-US" sz="1400" dirty="0"/>
          </a:p>
          <a:p>
            <a:pPr marL="342900" indent="-342900">
              <a:buFont typeface="+mj-lt"/>
              <a:buAutoNum type="arabicPeriod"/>
            </a:pPr>
            <a:r>
              <a:rPr lang="en-US" sz="1400" dirty="0" smtClean="0"/>
              <a:t>Enter the reporting period.  Typically it would be the beginning of the month (or quarter) to the end of the month (or quarter).  However, if you need to claim an expense from a previous reporting period you will need to make the beginning date the date of the earliest expense.  (Ex.  November claim would normally be 11/1/2012 to 11/30/2012.  If you have an invoice from 10/17/2012 to claim, the reporting periods would be 10/17/2012 to 11/30/2012).</a:t>
            </a:r>
          </a:p>
          <a:p>
            <a:pPr marL="342900" indent="-342900">
              <a:buFont typeface="+mj-lt"/>
              <a:buAutoNum type="arabicPeriod"/>
            </a:pPr>
            <a:endParaRPr lang="en-US" sz="1400" dirty="0"/>
          </a:p>
          <a:p>
            <a:pPr marL="342900" indent="-342900">
              <a:buFont typeface="+mj-lt"/>
              <a:buAutoNum type="arabicPeriod"/>
            </a:pPr>
            <a:r>
              <a:rPr lang="en-US" sz="1400" dirty="0" smtClean="0"/>
              <a:t>Comments – If you have any comments/notes you would like the OTSO review team to see regarding your reimbursement claim, enter them here.</a:t>
            </a:r>
          </a:p>
          <a:p>
            <a:pPr marL="342900" indent="-342900">
              <a:buFont typeface="+mj-lt"/>
              <a:buAutoNum type="arabicPeriod"/>
            </a:pPr>
            <a:endParaRPr lang="en-US" sz="1400" dirty="0"/>
          </a:p>
          <a:p>
            <a:pPr marL="342900" indent="-342900">
              <a:buFont typeface="+mj-lt"/>
              <a:buAutoNum type="arabicPeriod"/>
            </a:pPr>
            <a:r>
              <a:rPr lang="en-US" sz="1400" dirty="0" smtClean="0"/>
              <a:t>Click the “Save” button.</a:t>
            </a:r>
          </a:p>
          <a:p>
            <a:pPr marL="342900" indent="-342900">
              <a:buFont typeface="+mj-lt"/>
              <a:buAutoNum type="arabicPeriod"/>
            </a:pPr>
            <a:endParaRPr lang="en-US" sz="1400" dirty="0"/>
          </a:p>
          <a:p>
            <a:pPr marL="342900" indent="-342900">
              <a:buFont typeface="+mj-lt"/>
              <a:buAutoNum type="arabicPeriod"/>
            </a:pPr>
            <a:r>
              <a:rPr lang="en-US" sz="1400" dirty="0" smtClean="0"/>
              <a:t>Click the “Expense Detail” tab.</a:t>
            </a:r>
            <a:endParaRPr lang="en-US" sz="1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1495387"/>
            <a:ext cx="4917141" cy="5286413"/>
          </a:xfrm>
        </p:spPr>
      </p:pic>
      <p:sp>
        <p:nvSpPr>
          <p:cNvPr id="5" name="Oval 4"/>
          <p:cNvSpPr/>
          <p:nvPr/>
        </p:nvSpPr>
        <p:spPr>
          <a:xfrm>
            <a:off x="5486400" y="2819400"/>
            <a:ext cx="838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0" y="4114800"/>
            <a:ext cx="205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600" y="38100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467600" y="3581400"/>
            <a:ext cx="762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43800" y="2895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229600" y="35052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23" name="TextBox 22"/>
          <p:cNvSpPr txBox="1"/>
          <p:nvPr/>
        </p:nvSpPr>
        <p:spPr>
          <a:xfrm>
            <a:off x="8077200" y="4114800"/>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24" name="TextBox 23"/>
          <p:cNvSpPr txBox="1"/>
          <p:nvPr/>
        </p:nvSpPr>
        <p:spPr>
          <a:xfrm>
            <a:off x="5981700" y="4126468"/>
            <a:ext cx="2286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
        <p:nvSpPr>
          <p:cNvPr id="25" name="TextBox 24"/>
          <p:cNvSpPr txBox="1"/>
          <p:nvPr/>
        </p:nvSpPr>
        <p:spPr>
          <a:xfrm>
            <a:off x="7817528" y="2640568"/>
            <a:ext cx="3810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26" name="TextBox 25"/>
          <p:cNvSpPr txBox="1"/>
          <p:nvPr/>
        </p:nvSpPr>
        <p:spPr>
          <a:xfrm>
            <a:off x="5905500" y="2514600"/>
            <a:ext cx="304800" cy="369332"/>
          </a:xfrm>
          <a:prstGeom prst="rect">
            <a:avLst/>
          </a:prstGeom>
          <a:noFill/>
        </p:spPr>
        <p:txBody>
          <a:bodyPr wrap="square" rtlCol="0">
            <a:spAutoFit/>
          </a:bodyPr>
          <a:lstStyle/>
          <a:p>
            <a:r>
              <a:rPr lang="en-US" b="1" dirty="0" smtClean="0">
                <a:solidFill>
                  <a:srgbClr val="FF0000"/>
                </a:solidFill>
              </a:rPr>
              <a:t>5</a:t>
            </a:r>
            <a:endParaRPr lang="en-US" b="1" dirty="0">
              <a:solidFill>
                <a:srgbClr val="FF0000"/>
              </a:solidFill>
            </a:endParaRPr>
          </a:p>
        </p:txBody>
      </p:sp>
      <p:sp>
        <p:nvSpPr>
          <p:cNvPr id="3" name="Rectangle 2"/>
          <p:cNvSpPr/>
          <p:nvPr/>
        </p:nvSpPr>
        <p:spPr>
          <a:xfrm>
            <a:off x="5257800" y="4198620"/>
            <a:ext cx="228600" cy="100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45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228600" y="1371600"/>
            <a:ext cx="3657600" cy="3693319"/>
          </a:xfrm>
          <a:prstGeom prst="rect">
            <a:avLst/>
          </a:prstGeom>
          <a:noFill/>
        </p:spPr>
        <p:txBody>
          <a:bodyPr wrap="square" rtlCol="0">
            <a:spAutoFit/>
          </a:bodyPr>
          <a:lstStyle/>
          <a:p>
            <a:r>
              <a:rPr lang="en-US" dirty="0" smtClean="0"/>
              <a:t>Use this screen to enter each expense for the reimbursement claim.  The fields required for each expense will change based on the budget category selected.</a:t>
            </a:r>
          </a:p>
          <a:p>
            <a:endParaRPr lang="en-US" dirty="0"/>
          </a:p>
          <a:p>
            <a:pPr marL="342900" indent="-342900">
              <a:buFont typeface="+mj-lt"/>
              <a:buAutoNum type="arabicPeriod"/>
            </a:pPr>
            <a:r>
              <a:rPr lang="en-US" dirty="0" smtClean="0"/>
              <a:t>Select the budget category from the drop down.  Make sure you are putting the expense in the appropriate category.  </a:t>
            </a:r>
          </a:p>
          <a:p>
            <a:endParaRPr lang="en-US" dirty="0"/>
          </a:p>
          <a:p>
            <a:r>
              <a:rPr lang="en-US" dirty="0" smtClean="0"/>
              <a:t>Wait for the page to refresh.</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0" y="1295400"/>
            <a:ext cx="5105400" cy="5474871"/>
          </a:xfrm>
        </p:spPr>
      </p:pic>
      <p:sp>
        <p:nvSpPr>
          <p:cNvPr id="9" name="Oval 8"/>
          <p:cNvSpPr/>
          <p:nvPr/>
        </p:nvSpPr>
        <p:spPr>
          <a:xfrm>
            <a:off x="5867400" y="2971800"/>
            <a:ext cx="1066800" cy="2464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34200" y="2910363"/>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2948198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6" name="TextBox 5"/>
          <p:cNvSpPr txBox="1"/>
          <p:nvPr/>
        </p:nvSpPr>
        <p:spPr>
          <a:xfrm>
            <a:off x="152400" y="1295400"/>
            <a:ext cx="4114800" cy="5986254"/>
          </a:xfrm>
          <a:prstGeom prst="rect">
            <a:avLst/>
          </a:prstGeom>
          <a:noFill/>
        </p:spPr>
        <p:txBody>
          <a:bodyPr wrap="square" rtlCol="0">
            <a:spAutoFit/>
          </a:bodyPr>
          <a:lstStyle/>
          <a:p>
            <a:r>
              <a:rPr lang="en-US" sz="1200" b="1" dirty="0" smtClean="0"/>
              <a:t>Direct Labor</a:t>
            </a:r>
          </a:p>
          <a:p>
            <a:endParaRPr lang="en-US" sz="700" dirty="0"/>
          </a:p>
          <a:p>
            <a:pPr marL="228600" indent="-228600">
              <a:buFont typeface="+mj-lt"/>
              <a:buAutoNum type="arabicPeriod"/>
            </a:pPr>
            <a:r>
              <a:rPr lang="en-US" sz="1150" dirty="0" smtClean="0"/>
              <a:t>Item:  Not required</a:t>
            </a:r>
          </a:p>
          <a:p>
            <a:pPr marL="228600" indent="-228600">
              <a:buFont typeface="+mj-lt"/>
              <a:buAutoNum type="arabicPeriod"/>
            </a:pPr>
            <a:endParaRPr lang="en-US" sz="700" dirty="0"/>
          </a:p>
          <a:p>
            <a:pPr marL="228600" indent="-228600">
              <a:buFont typeface="+mj-lt"/>
              <a:buAutoNum type="arabicPeriod"/>
            </a:pPr>
            <a:r>
              <a:rPr lang="en-US" sz="1150" dirty="0" smtClean="0"/>
              <a:t>Budget Column:  Select from the drop down.  This will show how much you have remaining in this budget category.</a:t>
            </a:r>
          </a:p>
          <a:p>
            <a:pPr marL="228600" indent="-228600">
              <a:buFont typeface="+mj-lt"/>
              <a:buAutoNum type="arabicPeriod"/>
            </a:pPr>
            <a:endParaRPr lang="en-US" sz="700" dirty="0"/>
          </a:p>
          <a:p>
            <a:pPr marL="228600" indent="-228600">
              <a:buFont typeface="+mj-lt"/>
              <a:buAutoNum type="arabicPeriod"/>
            </a:pPr>
            <a:r>
              <a:rPr lang="en-US" sz="1150" dirty="0" smtClean="0"/>
              <a:t>Name/Title – Enter the Employee’s Name and Title.</a:t>
            </a:r>
          </a:p>
          <a:p>
            <a:pPr marL="228600" indent="-228600">
              <a:buFont typeface="+mj-lt"/>
              <a:buAutoNum type="arabicPeriod"/>
            </a:pPr>
            <a:endParaRPr lang="en-US" sz="700" dirty="0"/>
          </a:p>
          <a:p>
            <a:pPr marL="228600" indent="-228600">
              <a:buFont typeface="+mj-lt"/>
              <a:buAutoNum type="arabicPeriod"/>
            </a:pPr>
            <a:r>
              <a:rPr lang="en-US" sz="1150" dirty="0" smtClean="0"/>
              <a:t>Begin Date/End Date – Enter the beginning date and ending dates of the labor that is being claimed.</a:t>
            </a:r>
          </a:p>
          <a:p>
            <a:pPr marL="228600" indent="-228600">
              <a:buFont typeface="+mj-lt"/>
              <a:buAutoNum type="arabicPeriod"/>
            </a:pPr>
            <a:endParaRPr lang="en-US" sz="700" dirty="0"/>
          </a:p>
          <a:p>
            <a:pPr marL="228600" indent="-228600">
              <a:buFont typeface="+mj-lt"/>
              <a:buAutoNum type="arabicPeriod"/>
            </a:pPr>
            <a:r>
              <a:rPr lang="en-US" sz="1150" dirty="0" smtClean="0"/>
              <a:t>Activity Description –If claiming for blitz, mark the blitz name.  If claiming for non-blitz, mark the activity non-blitz.  If you have a person that worked a combination of these activities on the same date range, break the hours out in the activity description. (Ex.  Halloween Blitz – 4 hours.  Non-Blitz 4 hrs.)</a:t>
            </a:r>
          </a:p>
          <a:p>
            <a:pPr marL="228600" indent="-228600">
              <a:buFont typeface="+mj-lt"/>
              <a:buAutoNum type="arabicPeriod"/>
            </a:pPr>
            <a:endParaRPr lang="en-US" sz="700" dirty="0"/>
          </a:p>
          <a:p>
            <a:pPr marL="228600" indent="-228600">
              <a:buFont typeface="+mj-lt"/>
              <a:buAutoNum type="arabicPeriod"/>
            </a:pPr>
            <a:r>
              <a:rPr lang="en-US" sz="1150" dirty="0" smtClean="0"/>
              <a:t>Check Number – Enter either a check number if the person was paid with a check, or enter DD or EFT if the person was paid with Direct Deposit.</a:t>
            </a:r>
          </a:p>
          <a:p>
            <a:pPr marL="228600" indent="-228600">
              <a:buFont typeface="+mj-lt"/>
              <a:buAutoNum type="arabicPeriod"/>
            </a:pPr>
            <a:endParaRPr lang="en-US" sz="700" dirty="0"/>
          </a:p>
          <a:p>
            <a:pPr marL="228600" indent="-228600">
              <a:buFont typeface="+mj-lt"/>
              <a:buAutoNum type="arabicPeriod"/>
            </a:pPr>
            <a:r>
              <a:rPr lang="en-US" sz="1150" dirty="0" smtClean="0"/>
              <a:t>Enter the number of hours for that date range.</a:t>
            </a:r>
          </a:p>
          <a:p>
            <a:pPr marL="228600" indent="-228600">
              <a:buFont typeface="+mj-lt"/>
              <a:buAutoNum type="arabicPeriod"/>
            </a:pPr>
            <a:endParaRPr lang="en-US" sz="700" dirty="0"/>
          </a:p>
          <a:p>
            <a:pPr marL="228600" indent="-228600">
              <a:buFont typeface="+mj-lt"/>
              <a:buAutoNum type="arabicPeriod"/>
            </a:pPr>
            <a:r>
              <a:rPr lang="en-US" sz="1150" dirty="0" smtClean="0"/>
              <a:t>Enter the actual hourly rate the employee was </a:t>
            </a:r>
            <a:r>
              <a:rPr lang="en-US" sz="1150" b="1" dirty="0" smtClean="0"/>
              <a:t>paid, not the rate entered in the proposal.</a:t>
            </a:r>
          </a:p>
          <a:p>
            <a:pPr marL="228600" indent="-228600">
              <a:buFont typeface="+mj-lt"/>
              <a:buAutoNum type="arabicPeriod"/>
            </a:pPr>
            <a:endParaRPr lang="en-US" sz="700" dirty="0"/>
          </a:p>
          <a:p>
            <a:pPr marL="228600" indent="-228600">
              <a:buFont typeface="+mj-lt"/>
              <a:buAutoNum type="arabicPeriod"/>
            </a:pPr>
            <a:r>
              <a:rPr lang="en-US" sz="1150" dirty="0" smtClean="0"/>
              <a:t>Click the “Save” button.</a:t>
            </a:r>
          </a:p>
          <a:p>
            <a:pPr marL="228600" indent="-228600">
              <a:buFont typeface="+mj-lt"/>
              <a:buAutoNum type="arabicPeriod"/>
            </a:pPr>
            <a:endParaRPr lang="en-US" sz="1150" dirty="0"/>
          </a:p>
          <a:p>
            <a:r>
              <a:rPr lang="en-US" sz="1150" b="1" dirty="0" smtClean="0"/>
              <a:t>NOTE:  OTSO only pays for OT that has been paid out to the employee.  Comp Time is not allowable.</a:t>
            </a:r>
          </a:p>
          <a:p>
            <a:endParaRPr lang="en-US" dirty="0"/>
          </a:p>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328691"/>
            <a:ext cx="4887829" cy="3962400"/>
          </a:xfrm>
        </p:spPr>
      </p:pic>
      <p:sp>
        <p:nvSpPr>
          <p:cNvPr id="5" name="Oval 4"/>
          <p:cNvSpPr/>
          <p:nvPr/>
        </p:nvSpPr>
        <p:spPr>
          <a:xfrm>
            <a:off x="7964010" y="2794247"/>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p:cNvSpPr/>
          <p:nvPr/>
        </p:nvSpPr>
        <p:spPr>
          <a:xfrm>
            <a:off x="5509334" y="3429000"/>
            <a:ext cx="152400" cy="304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5501936" y="3733800"/>
            <a:ext cx="152400" cy="304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94538" y="3048000"/>
            <a:ext cx="159798" cy="276999"/>
          </a:xfrm>
          <a:prstGeom prst="rect">
            <a:avLst/>
          </a:prstGeom>
          <a:noFill/>
        </p:spPr>
        <p:txBody>
          <a:bodyPr wrap="square" rtlCol="0">
            <a:spAutoFit/>
          </a:bodyPr>
          <a:lstStyle/>
          <a:p>
            <a:r>
              <a:rPr lang="en-US" sz="1200" b="1" dirty="0" smtClean="0">
                <a:solidFill>
                  <a:srgbClr val="FF0000"/>
                </a:solidFill>
              </a:rPr>
              <a:t>1</a:t>
            </a:r>
            <a:endParaRPr lang="en-US" sz="1200" b="1" dirty="0">
              <a:solidFill>
                <a:srgbClr val="FF0000"/>
              </a:solidFill>
            </a:endParaRPr>
          </a:p>
        </p:txBody>
      </p:sp>
      <p:sp>
        <p:nvSpPr>
          <p:cNvPr id="10" name="TextBox 9"/>
          <p:cNvSpPr txBox="1"/>
          <p:nvPr/>
        </p:nvSpPr>
        <p:spPr>
          <a:xfrm>
            <a:off x="5498237" y="3178673"/>
            <a:ext cx="152400" cy="276999"/>
          </a:xfrm>
          <a:prstGeom prst="rect">
            <a:avLst/>
          </a:prstGeom>
          <a:noFill/>
        </p:spPr>
        <p:txBody>
          <a:bodyPr wrap="square" rtlCol="0">
            <a:spAutoFit/>
          </a:bodyPr>
          <a:lstStyle/>
          <a:p>
            <a:r>
              <a:rPr lang="en-US" sz="1200" b="1" dirty="0" smtClean="0">
                <a:solidFill>
                  <a:srgbClr val="FF0000"/>
                </a:solidFill>
              </a:rPr>
              <a:t>2</a:t>
            </a:r>
            <a:endParaRPr lang="en-US" sz="1200" b="1" dirty="0">
              <a:solidFill>
                <a:srgbClr val="FF0000"/>
              </a:solidFill>
            </a:endParaRPr>
          </a:p>
        </p:txBody>
      </p:sp>
      <p:sp>
        <p:nvSpPr>
          <p:cNvPr id="11" name="TextBox 10"/>
          <p:cNvSpPr txBox="1"/>
          <p:nvPr/>
        </p:nvSpPr>
        <p:spPr>
          <a:xfrm>
            <a:off x="5273336" y="3434179"/>
            <a:ext cx="228600" cy="276999"/>
          </a:xfrm>
          <a:prstGeom prst="rect">
            <a:avLst/>
          </a:prstGeom>
          <a:noFill/>
        </p:spPr>
        <p:txBody>
          <a:bodyPr wrap="square" rtlCol="0">
            <a:spAutoFit/>
          </a:bodyPr>
          <a:lstStyle/>
          <a:p>
            <a:r>
              <a:rPr lang="en-US" sz="1200" b="1" dirty="0" smtClean="0">
                <a:solidFill>
                  <a:srgbClr val="FF0000"/>
                </a:solidFill>
              </a:rPr>
              <a:t>3</a:t>
            </a:r>
            <a:endParaRPr lang="en-US" sz="1200" b="1" dirty="0">
              <a:solidFill>
                <a:srgbClr val="FF0000"/>
              </a:solidFill>
            </a:endParaRPr>
          </a:p>
        </p:txBody>
      </p:sp>
      <p:sp>
        <p:nvSpPr>
          <p:cNvPr id="12" name="TextBox 11"/>
          <p:cNvSpPr txBox="1"/>
          <p:nvPr/>
        </p:nvSpPr>
        <p:spPr>
          <a:xfrm>
            <a:off x="5334000" y="3729672"/>
            <a:ext cx="152400" cy="276999"/>
          </a:xfrm>
          <a:prstGeom prst="rect">
            <a:avLst/>
          </a:prstGeom>
          <a:noFill/>
        </p:spPr>
        <p:txBody>
          <a:bodyPr wrap="square" rtlCol="0">
            <a:spAutoFit/>
          </a:bodyPr>
          <a:lstStyle/>
          <a:p>
            <a:r>
              <a:rPr lang="en-US" sz="1200" b="1" dirty="0" smtClean="0">
                <a:solidFill>
                  <a:srgbClr val="FF0000"/>
                </a:solidFill>
              </a:rPr>
              <a:t>4</a:t>
            </a:r>
            <a:endParaRPr lang="en-US" sz="1200" b="1" dirty="0">
              <a:solidFill>
                <a:srgbClr val="FF0000"/>
              </a:solidFill>
            </a:endParaRPr>
          </a:p>
        </p:txBody>
      </p:sp>
      <p:sp>
        <p:nvSpPr>
          <p:cNvPr id="13" name="TextBox 12"/>
          <p:cNvSpPr txBox="1"/>
          <p:nvPr/>
        </p:nvSpPr>
        <p:spPr>
          <a:xfrm>
            <a:off x="6096000" y="4114800"/>
            <a:ext cx="228600" cy="276999"/>
          </a:xfrm>
          <a:prstGeom prst="rect">
            <a:avLst/>
          </a:prstGeom>
          <a:noFill/>
        </p:spPr>
        <p:txBody>
          <a:bodyPr wrap="square" rtlCol="0">
            <a:spAutoFit/>
          </a:bodyPr>
          <a:lstStyle/>
          <a:p>
            <a:r>
              <a:rPr lang="en-US" sz="1200" b="1" dirty="0" smtClean="0">
                <a:solidFill>
                  <a:srgbClr val="FF0000"/>
                </a:solidFill>
              </a:rPr>
              <a:t>5</a:t>
            </a:r>
            <a:endParaRPr lang="en-US" sz="1200" b="1" dirty="0">
              <a:solidFill>
                <a:srgbClr val="FF0000"/>
              </a:solidFill>
            </a:endParaRPr>
          </a:p>
        </p:txBody>
      </p:sp>
      <p:sp>
        <p:nvSpPr>
          <p:cNvPr id="14" name="TextBox 13"/>
          <p:cNvSpPr txBox="1"/>
          <p:nvPr/>
        </p:nvSpPr>
        <p:spPr>
          <a:xfrm>
            <a:off x="5723138" y="4391799"/>
            <a:ext cx="152400" cy="276999"/>
          </a:xfrm>
          <a:prstGeom prst="rect">
            <a:avLst/>
          </a:prstGeom>
          <a:noFill/>
        </p:spPr>
        <p:txBody>
          <a:bodyPr wrap="square" rtlCol="0">
            <a:spAutoFit/>
          </a:bodyPr>
          <a:lstStyle/>
          <a:p>
            <a:r>
              <a:rPr lang="en-US" sz="1200" b="1" dirty="0" smtClean="0">
                <a:solidFill>
                  <a:srgbClr val="FF0000"/>
                </a:solidFill>
              </a:rPr>
              <a:t>6</a:t>
            </a:r>
            <a:endParaRPr lang="en-US" sz="1200" b="1" dirty="0">
              <a:solidFill>
                <a:srgbClr val="FF0000"/>
              </a:solidFill>
            </a:endParaRPr>
          </a:p>
        </p:txBody>
      </p:sp>
      <p:sp>
        <p:nvSpPr>
          <p:cNvPr id="15" name="TextBox 14"/>
          <p:cNvSpPr txBox="1"/>
          <p:nvPr/>
        </p:nvSpPr>
        <p:spPr>
          <a:xfrm>
            <a:off x="5494538" y="4564705"/>
            <a:ext cx="213064" cy="276999"/>
          </a:xfrm>
          <a:prstGeom prst="rect">
            <a:avLst/>
          </a:prstGeom>
          <a:noFill/>
        </p:spPr>
        <p:txBody>
          <a:bodyPr wrap="square" rtlCol="0">
            <a:spAutoFit/>
          </a:bodyPr>
          <a:lstStyle/>
          <a:p>
            <a:r>
              <a:rPr lang="en-US" sz="1200" b="1" dirty="0" smtClean="0">
                <a:solidFill>
                  <a:srgbClr val="FF0000"/>
                </a:solidFill>
              </a:rPr>
              <a:t>7</a:t>
            </a:r>
            <a:endParaRPr lang="en-US" sz="1200" b="1" dirty="0">
              <a:solidFill>
                <a:srgbClr val="FF0000"/>
              </a:solidFill>
            </a:endParaRPr>
          </a:p>
        </p:txBody>
      </p:sp>
      <p:sp>
        <p:nvSpPr>
          <p:cNvPr id="16" name="TextBox 15"/>
          <p:cNvSpPr txBox="1"/>
          <p:nvPr/>
        </p:nvSpPr>
        <p:spPr>
          <a:xfrm>
            <a:off x="5491394" y="4718583"/>
            <a:ext cx="182362" cy="276999"/>
          </a:xfrm>
          <a:prstGeom prst="rect">
            <a:avLst/>
          </a:prstGeom>
          <a:noFill/>
        </p:spPr>
        <p:txBody>
          <a:bodyPr wrap="square" rtlCol="0">
            <a:spAutoFit/>
          </a:bodyPr>
          <a:lstStyle/>
          <a:p>
            <a:r>
              <a:rPr lang="en-US" sz="1200" b="1" dirty="0" smtClean="0">
                <a:solidFill>
                  <a:srgbClr val="FF0000"/>
                </a:solidFill>
              </a:rPr>
              <a:t>8</a:t>
            </a:r>
            <a:endParaRPr lang="en-US" sz="1200" b="1" dirty="0">
              <a:solidFill>
                <a:srgbClr val="FF0000"/>
              </a:solidFill>
            </a:endParaRPr>
          </a:p>
        </p:txBody>
      </p:sp>
      <p:sp>
        <p:nvSpPr>
          <p:cNvPr id="17" name="TextBox 16"/>
          <p:cNvSpPr txBox="1"/>
          <p:nvPr/>
        </p:nvSpPr>
        <p:spPr>
          <a:xfrm>
            <a:off x="7848600" y="2514600"/>
            <a:ext cx="305910" cy="276999"/>
          </a:xfrm>
          <a:prstGeom prst="rect">
            <a:avLst/>
          </a:prstGeom>
          <a:noFill/>
        </p:spPr>
        <p:txBody>
          <a:bodyPr wrap="square" rtlCol="0">
            <a:spAutoFit/>
          </a:bodyPr>
          <a:lstStyle/>
          <a:p>
            <a:r>
              <a:rPr lang="en-US" sz="1200" b="1" dirty="0" smtClean="0">
                <a:solidFill>
                  <a:srgbClr val="FF0000"/>
                </a:solidFill>
              </a:rPr>
              <a:t>9</a:t>
            </a:r>
            <a:endParaRPr lang="en-US" sz="1200" b="1" dirty="0">
              <a:solidFill>
                <a:srgbClr val="FF0000"/>
              </a:solidFill>
            </a:endParaRPr>
          </a:p>
        </p:txBody>
      </p:sp>
    </p:spTree>
    <p:extLst>
      <p:ext uri="{BB962C8B-B14F-4D97-AF65-F5344CB8AC3E}">
        <p14:creationId xmlns:p14="http://schemas.microsoft.com/office/powerpoint/2010/main" val="23700258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381000" y="1371600"/>
            <a:ext cx="3733800" cy="3693319"/>
          </a:xfrm>
          <a:prstGeom prst="rect">
            <a:avLst/>
          </a:prstGeom>
          <a:noFill/>
        </p:spPr>
        <p:txBody>
          <a:bodyPr wrap="square" rtlCol="0">
            <a:spAutoFit/>
          </a:bodyPr>
          <a:lstStyle/>
          <a:p>
            <a:r>
              <a:rPr lang="en-US" dirty="0" smtClean="0"/>
              <a:t>Once saved, the information will self-calculate and appear below the Add an Expense Item Box.  As you continue to add expenses, they will continue to appear at the bottom.  </a:t>
            </a:r>
          </a:p>
          <a:p>
            <a:endParaRPr lang="en-US" dirty="0"/>
          </a:p>
          <a:p>
            <a:pPr marL="342900" indent="-342900">
              <a:buFont typeface="+mj-lt"/>
              <a:buAutoNum type="arabicPeriod"/>
            </a:pPr>
            <a:r>
              <a:rPr lang="en-US" dirty="0" smtClean="0"/>
              <a:t>Select another budget category from the drop down and wait for the page to refresh to continue adding line items to the reimbursement claim.</a:t>
            </a:r>
          </a:p>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411466"/>
            <a:ext cx="4974971" cy="5370334"/>
          </a:xfrm>
        </p:spPr>
      </p:pic>
      <p:sp>
        <p:nvSpPr>
          <p:cNvPr id="6" name="Oval 5"/>
          <p:cNvSpPr/>
          <p:nvPr/>
        </p:nvSpPr>
        <p:spPr>
          <a:xfrm>
            <a:off x="5867400" y="29718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4600" y="29718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4818987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7" name="TextBox 6"/>
          <p:cNvSpPr txBox="1"/>
          <p:nvPr/>
        </p:nvSpPr>
        <p:spPr>
          <a:xfrm>
            <a:off x="152400" y="1323505"/>
            <a:ext cx="3657600" cy="5370701"/>
          </a:xfrm>
          <a:prstGeom prst="rect">
            <a:avLst/>
          </a:prstGeom>
          <a:noFill/>
        </p:spPr>
        <p:txBody>
          <a:bodyPr wrap="square" rtlCol="0">
            <a:spAutoFit/>
          </a:bodyPr>
          <a:lstStyle/>
          <a:p>
            <a:r>
              <a:rPr lang="en-US" sz="1600" b="1" dirty="0" smtClean="0"/>
              <a:t>Labor Fringe Benefits</a:t>
            </a:r>
          </a:p>
          <a:p>
            <a:endParaRPr lang="en-US" sz="1000" dirty="0"/>
          </a:p>
          <a:p>
            <a:pPr marL="228600" indent="-228600">
              <a:buFont typeface="+mj-lt"/>
              <a:buAutoNum type="arabicPeriod"/>
            </a:pPr>
            <a:r>
              <a:rPr lang="en-US" sz="1400" dirty="0"/>
              <a:t>Item:  Not </a:t>
            </a:r>
            <a:r>
              <a:rPr lang="en-US" sz="1400" dirty="0" smtClean="0"/>
              <a:t>required</a:t>
            </a:r>
          </a:p>
          <a:p>
            <a:pPr marL="228600" indent="-228600">
              <a:buFont typeface="+mj-lt"/>
              <a:buAutoNum type="arabicPeriod"/>
            </a:pPr>
            <a:endParaRPr lang="en-US" sz="800" dirty="0"/>
          </a:p>
          <a:p>
            <a:pPr marL="228600" indent="-228600">
              <a:buFont typeface="+mj-lt"/>
              <a:buAutoNum type="arabicPeriod"/>
            </a:pPr>
            <a:r>
              <a:rPr lang="en-US" sz="1400" dirty="0"/>
              <a:t>Budget Column:  Select from the drop down</a:t>
            </a:r>
            <a:r>
              <a:rPr lang="en-US" sz="1400" dirty="0" smtClean="0"/>
              <a:t>.  This will show how much you have remaining in this budget category.</a:t>
            </a:r>
          </a:p>
          <a:p>
            <a:pPr marL="228600" indent="-228600">
              <a:buFont typeface="+mj-lt"/>
              <a:buAutoNum type="arabicPeriod"/>
            </a:pPr>
            <a:endParaRPr lang="en-US" sz="800" dirty="0"/>
          </a:p>
          <a:p>
            <a:pPr marL="228600" indent="-228600">
              <a:buFont typeface="+mj-lt"/>
              <a:buAutoNum type="arabicPeriod"/>
            </a:pPr>
            <a:r>
              <a:rPr lang="en-US" sz="1400" dirty="0" smtClean="0"/>
              <a:t>Date Worked/End Date – Enter the date range to cover the direct labor worked in the claim.</a:t>
            </a:r>
          </a:p>
          <a:p>
            <a:pPr marL="228600" indent="-228600">
              <a:buFont typeface="+mj-lt"/>
              <a:buAutoNum type="arabicPeriod"/>
            </a:pPr>
            <a:endParaRPr lang="en-US" sz="800" dirty="0"/>
          </a:p>
          <a:p>
            <a:pPr marL="228600" indent="-228600">
              <a:buFont typeface="+mj-lt"/>
              <a:buAutoNum type="arabicPeriod"/>
            </a:pPr>
            <a:r>
              <a:rPr lang="en-US" sz="1400" dirty="0" smtClean="0"/>
              <a:t>Description – enter how you calculated the fringe.  (Ex.  $1,500 Direct Labor X 21.75% = $326.25</a:t>
            </a:r>
            <a:r>
              <a:rPr lang="en-US" sz="1400" dirty="0" smtClean="0"/>
              <a:t>)</a:t>
            </a:r>
            <a:r>
              <a:rPr lang="en-US" sz="1400" dirty="0"/>
              <a:t> Make sure description amount matches the Fringe Calculation (especially if the claim is returned for modifications).</a:t>
            </a:r>
          </a:p>
          <a:p>
            <a:pPr marL="228600" indent="-228600">
              <a:buFont typeface="+mj-lt"/>
              <a:buAutoNum type="arabicPeriod"/>
            </a:pPr>
            <a:endParaRPr lang="en-US" sz="900" dirty="0"/>
          </a:p>
          <a:p>
            <a:pPr marL="228600" indent="-228600">
              <a:buFont typeface="+mj-lt"/>
              <a:buAutoNum type="arabicPeriod"/>
            </a:pPr>
            <a:r>
              <a:rPr lang="en-US" sz="1400" dirty="0" smtClean="0"/>
              <a:t>Fringe Calculation – enter the amount of fringe you are claiming.</a:t>
            </a:r>
          </a:p>
          <a:p>
            <a:pPr marL="228600" indent="-228600">
              <a:buFont typeface="+mj-lt"/>
              <a:buAutoNum type="arabicPeriod"/>
            </a:pPr>
            <a:endParaRPr lang="en-US" sz="800" dirty="0"/>
          </a:p>
          <a:p>
            <a:pPr marL="228600" indent="-228600">
              <a:buFont typeface="+mj-lt"/>
              <a:buAutoNum type="arabicPeriod"/>
            </a:pPr>
            <a:r>
              <a:rPr lang="en-US" sz="1400" dirty="0" smtClean="0"/>
              <a:t>Click the “Save” button.</a:t>
            </a:r>
          </a:p>
          <a:p>
            <a:pPr marL="228600" indent="-228600">
              <a:buFont typeface="+mj-lt"/>
              <a:buAutoNum type="arabicPeriod"/>
            </a:pPr>
            <a:endParaRPr lang="en-US" sz="900" dirty="0"/>
          </a:p>
          <a:p>
            <a:pPr marL="228600" indent="-228600">
              <a:buFont typeface="+mj-lt"/>
              <a:buAutoNum type="arabicPeriod"/>
            </a:pPr>
            <a:endParaRPr lang="en-US" dirty="0"/>
          </a:p>
          <a:p>
            <a:endParaRPr lang="en-US" dirty="0"/>
          </a:p>
        </p:txBody>
      </p:sp>
      <p:sp>
        <p:nvSpPr>
          <p:cNvPr id="8" name="TextBox 7"/>
          <p:cNvSpPr txBox="1"/>
          <p:nvPr/>
        </p:nvSpPr>
        <p:spPr>
          <a:xfrm>
            <a:off x="304800" y="5991727"/>
            <a:ext cx="8610600" cy="738664"/>
          </a:xfrm>
          <a:prstGeom prst="rect">
            <a:avLst/>
          </a:prstGeom>
          <a:noFill/>
        </p:spPr>
        <p:txBody>
          <a:bodyPr wrap="square" rtlCol="0">
            <a:spAutoFit/>
          </a:bodyPr>
          <a:lstStyle/>
          <a:p>
            <a:r>
              <a:rPr lang="en-US" sz="1400" b="1" dirty="0"/>
              <a:t>Make sure you are not claiming a higher percentage than you have been approved for in the grant.  If you were approved for 21.75% you are not allowed to claim 24.5% without having a revision approved.  You are allowed to claim less than you were approved for.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1292" y="1524000"/>
            <a:ext cx="5266659" cy="2743199"/>
          </a:xfrm>
        </p:spPr>
      </p:pic>
      <p:sp>
        <p:nvSpPr>
          <p:cNvPr id="5" name="Oval 4"/>
          <p:cNvSpPr/>
          <p:nvPr/>
        </p:nvSpPr>
        <p:spPr>
          <a:xfrm>
            <a:off x="7772400" y="2362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p:cNvSpPr/>
          <p:nvPr/>
        </p:nvSpPr>
        <p:spPr>
          <a:xfrm>
            <a:off x="6400800" y="3124200"/>
            <a:ext cx="152400" cy="3048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324600" y="2743200"/>
            <a:ext cx="228600" cy="276999"/>
          </a:xfrm>
          <a:prstGeom prst="rect">
            <a:avLst/>
          </a:prstGeom>
          <a:noFill/>
        </p:spPr>
        <p:txBody>
          <a:bodyPr wrap="square" rtlCol="0">
            <a:spAutoFit/>
          </a:bodyPr>
          <a:lstStyle/>
          <a:p>
            <a:r>
              <a:rPr lang="en-US" sz="1200" b="1" dirty="0" smtClean="0">
                <a:solidFill>
                  <a:srgbClr val="FF0000"/>
                </a:solidFill>
              </a:rPr>
              <a:t>1</a:t>
            </a:r>
            <a:endParaRPr lang="en-US" sz="1200" b="1" dirty="0">
              <a:solidFill>
                <a:srgbClr val="FF0000"/>
              </a:solidFill>
            </a:endParaRPr>
          </a:p>
        </p:txBody>
      </p:sp>
      <p:sp>
        <p:nvSpPr>
          <p:cNvPr id="10" name="TextBox 9"/>
          <p:cNvSpPr txBox="1"/>
          <p:nvPr/>
        </p:nvSpPr>
        <p:spPr>
          <a:xfrm>
            <a:off x="6326450" y="2881699"/>
            <a:ext cx="152400" cy="276999"/>
          </a:xfrm>
          <a:prstGeom prst="rect">
            <a:avLst/>
          </a:prstGeom>
          <a:noFill/>
        </p:spPr>
        <p:txBody>
          <a:bodyPr wrap="square" rtlCol="0">
            <a:spAutoFit/>
          </a:bodyPr>
          <a:lstStyle/>
          <a:p>
            <a:r>
              <a:rPr lang="en-US" sz="1200" b="1" dirty="0" smtClean="0">
                <a:solidFill>
                  <a:srgbClr val="FF0000"/>
                </a:solidFill>
              </a:rPr>
              <a:t>2</a:t>
            </a:r>
            <a:endParaRPr lang="en-US" sz="1200" b="1" dirty="0">
              <a:solidFill>
                <a:srgbClr val="FF0000"/>
              </a:solidFill>
            </a:endParaRPr>
          </a:p>
        </p:txBody>
      </p:sp>
      <p:sp>
        <p:nvSpPr>
          <p:cNvPr id="11" name="TextBox 10"/>
          <p:cNvSpPr txBox="1"/>
          <p:nvPr/>
        </p:nvSpPr>
        <p:spPr>
          <a:xfrm>
            <a:off x="6142238" y="3138100"/>
            <a:ext cx="228600" cy="276999"/>
          </a:xfrm>
          <a:prstGeom prst="rect">
            <a:avLst/>
          </a:prstGeom>
          <a:noFill/>
        </p:spPr>
        <p:txBody>
          <a:bodyPr wrap="square" rtlCol="0">
            <a:spAutoFit/>
          </a:bodyPr>
          <a:lstStyle/>
          <a:p>
            <a:r>
              <a:rPr lang="en-US" sz="1200" b="1" dirty="0" smtClean="0">
                <a:solidFill>
                  <a:srgbClr val="FF0000"/>
                </a:solidFill>
              </a:rPr>
              <a:t>3</a:t>
            </a:r>
            <a:endParaRPr lang="en-US" sz="1200" b="1" dirty="0">
              <a:solidFill>
                <a:srgbClr val="FF0000"/>
              </a:solidFill>
            </a:endParaRPr>
          </a:p>
        </p:txBody>
      </p:sp>
      <p:sp>
        <p:nvSpPr>
          <p:cNvPr id="12" name="TextBox 11"/>
          <p:cNvSpPr txBox="1"/>
          <p:nvPr/>
        </p:nvSpPr>
        <p:spPr>
          <a:xfrm>
            <a:off x="6875016" y="3442822"/>
            <a:ext cx="304800" cy="276999"/>
          </a:xfrm>
          <a:prstGeom prst="rect">
            <a:avLst/>
          </a:prstGeom>
          <a:noFill/>
        </p:spPr>
        <p:txBody>
          <a:bodyPr wrap="square" rtlCol="0">
            <a:spAutoFit/>
          </a:bodyPr>
          <a:lstStyle/>
          <a:p>
            <a:r>
              <a:rPr lang="en-US" sz="1200" b="1" dirty="0" smtClean="0">
                <a:solidFill>
                  <a:srgbClr val="FF0000"/>
                </a:solidFill>
              </a:rPr>
              <a:t>4</a:t>
            </a:r>
            <a:endParaRPr lang="en-US" sz="1200" b="1" dirty="0">
              <a:solidFill>
                <a:srgbClr val="FF0000"/>
              </a:solidFill>
            </a:endParaRPr>
          </a:p>
        </p:txBody>
      </p:sp>
      <p:sp>
        <p:nvSpPr>
          <p:cNvPr id="13" name="TextBox 12"/>
          <p:cNvSpPr txBox="1"/>
          <p:nvPr/>
        </p:nvSpPr>
        <p:spPr>
          <a:xfrm>
            <a:off x="6629400" y="3767971"/>
            <a:ext cx="304800" cy="276999"/>
          </a:xfrm>
          <a:prstGeom prst="rect">
            <a:avLst/>
          </a:prstGeom>
          <a:noFill/>
        </p:spPr>
        <p:txBody>
          <a:bodyPr wrap="square" rtlCol="0">
            <a:spAutoFit/>
          </a:bodyPr>
          <a:lstStyle/>
          <a:p>
            <a:r>
              <a:rPr lang="en-US" sz="1200" b="1" dirty="0" smtClean="0">
                <a:solidFill>
                  <a:srgbClr val="FF0000"/>
                </a:solidFill>
              </a:rPr>
              <a:t>5</a:t>
            </a:r>
            <a:endParaRPr lang="en-US" sz="1200" b="1" dirty="0">
              <a:solidFill>
                <a:srgbClr val="FF0000"/>
              </a:solidFill>
            </a:endParaRPr>
          </a:p>
        </p:txBody>
      </p:sp>
      <p:sp>
        <p:nvSpPr>
          <p:cNvPr id="14" name="TextBox 13"/>
          <p:cNvSpPr txBox="1"/>
          <p:nvPr/>
        </p:nvSpPr>
        <p:spPr>
          <a:xfrm>
            <a:off x="7772400" y="2093708"/>
            <a:ext cx="266700" cy="276999"/>
          </a:xfrm>
          <a:prstGeom prst="rect">
            <a:avLst/>
          </a:prstGeom>
          <a:noFill/>
        </p:spPr>
        <p:txBody>
          <a:bodyPr wrap="square" rtlCol="0">
            <a:spAutoFit/>
          </a:bodyPr>
          <a:lstStyle/>
          <a:p>
            <a:r>
              <a:rPr lang="en-US" sz="1200" b="1" dirty="0" smtClean="0">
                <a:solidFill>
                  <a:srgbClr val="FF0000"/>
                </a:solidFill>
              </a:rPr>
              <a:t>6</a:t>
            </a:r>
            <a:endParaRPr lang="en-US" sz="1200" b="1" dirty="0">
              <a:solidFill>
                <a:srgbClr val="FF0000"/>
              </a:solidFill>
            </a:endParaRPr>
          </a:p>
        </p:txBody>
      </p:sp>
      <p:sp>
        <p:nvSpPr>
          <p:cNvPr id="3" name="TextBox 2"/>
          <p:cNvSpPr txBox="1"/>
          <p:nvPr/>
        </p:nvSpPr>
        <p:spPr>
          <a:xfrm>
            <a:off x="3810000" y="4495800"/>
            <a:ext cx="4953000" cy="1323439"/>
          </a:xfrm>
          <a:prstGeom prst="rect">
            <a:avLst/>
          </a:prstGeom>
          <a:noFill/>
        </p:spPr>
        <p:txBody>
          <a:bodyPr wrap="square" rtlCol="0">
            <a:spAutoFit/>
          </a:bodyPr>
          <a:lstStyle/>
          <a:p>
            <a:pPr fontAlgn="auto">
              <a:spcBef>
                <a:spcPts val="0"/>
              </a:spcBef>
              <a:spcAft>
                <a:spcPts val="0"/>
              </a:spcAft>
              <a:defRPr/>
            </a:pPr>
            <a:r>
              <a:rPr lang="en-US" sz="1600" b="1" dirty="0"/>
              <a:t>Note:  Make sure you are claiming the actual amount of fringe that is being paid.  Ex:  If Worker’s Comp was 2.4% when you submitted the proposal and your agency is actually paying 1.7%, you can only claim 1.7%.</a:t>
            </a:r>
          </a:p>
        </p:txBody>
      </p:sp>
    </p:spTree>
    <p:extLst>
      <p:ext uri="{BB962C8B-B14F-4D97-AF65-F5344CB8AC3E}">
        <p14:creationId xmlns:p14="http://schemas.microsoft.com/office/powerpoint/2010/main" val="24357611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6" name="TextBox 5"/>
          <p:cNvSpPr txBox="1"/>
          <p:nvPr/>
        </p:nvSpPr>
        <p:spPr>
          <a:xfrm>
            <a:off x="152400" y="1295400"/>
            <a:ext cx="3048000" cy="4016484"/>
          </a:xfrm>
          <a:prstGeom prst="rect">
            <a:avLst/>
          </a:prstGeom>
          <a:noFill/>
        </p:spPr>
        <p:txBody>
          <a:bodyPr wrap="square" rtlCol="0">
            <a:spAutoFit/>
          </a:bodyPr>
          <a:lstStyle/>
          <a:p>
            <a:r>
              <a:rPr lang="en-US" sz="1400" b="1" dirty="0" smtClean="0"/>
              <a:t>Other Direct Costs</a:t>
            </a:r>
            <a:endParaRPr lang="en-US" sz="1400" b="1" dirty="0"/>
          </a:p>
          <a:p>
            <a:endParaRPr lang="en-US" sz="700" dirty="0"/>
          </a:p>
          <a:p>
            <a:pPr marL="342900" indent="-342900">
              <a:buFont typeface="+mj-lt"/>
              <a:buAutoNum type="arabicPeriod"/>
            </a:pPr>
            <a:r>
              <a:rPr lang="en-US" sz="1400" dirty="0"/>
              <a:t>Item:  Not </a:t>
            </a:r>
            <a:r>
              <a:rPr lang="en-US" sz="1400" dirty="0" smtClean="0"/>
              <a:t>required.</a:t>
            </a:r>
          </a:p>
          <a:p>
            <a:pPr marL="228600" indent="-228600">
              <a:buFont typeface="+mj-lt"/>
              <a:buAutoNum type="arabicPeriod"/>
            </a:pPr>
            <a:endParaRPr lang="en-US" sz="700" dirty="0"/>
          </a:p>
          <a:p>
            <a:pPr marL="342900" indent="-342900">
              <a:buFont typeface="+mj-lt"/>
              <a:buAutoNum type="arabicPeriod"/>
            </a:pPr>
            <a:r>
              <a:rPr lang="en-US" sz="1400" dirty="0"/>
              <a:t>Budget Column:  Select from the drop down</a:t>
            </a:r>
            <a:r>
              <a:rPr lang="en-US" sz="1400" dirty="0" smtClean="0"/>
              <a:t>.  This will show how much you have remaining in this budget category.</a:t>
            </a:r>
            <a:r>
              <a:rPr lang="en-US" sz="1400" dirty="0"/>
              <a:t> </a:t>
            </a:r>
            <a:endParaRPr lang="en-US" sz="1400" dirty="0" smtClean="0"/>
          </a:p>
          <a:p>
            <a:pPr marL="228600" indent="-228600">
              <a:buFont typeface="+mj-lt"/>
              <a:buAutoNum type="arabicPeriod"/>
            </a:pPr>
            <a:endParaRPr lang="en-US" sz="700" dirty="0" smtClean="0"/>
          </a:p>
          <a:p>
            <a:pPr marL="342900" indent="-342900">
              <a:buFont typeface="+mj-lt"/>
              <a:buAutoNum type="arabicPeriod"/>
            </a:pPr>
            <a:r>
              <a:rPr lang="en-US" sz="1400" dirty="0" smtClean="0"/>
              <a:t>Name/Description </a:t>
            </a:r>
            <a:r>
              <a:rPr lang="en-US" sz="1400" dirty="0"/>
              <a:t>– Enter </a:t>
            </a:r>
            <a:r>
              <a:rPr lang="en-US" sz="1400" dirty="0" smtClean="0"/>
              <a:t>“fuel/transportation cost”</a:t>
            </a:r>
          </a:p>
          <a:p>
            <a:pPr marL="342900" indent="-342900">
              <a:buFont typeface="+mj-lt"/>
              <a:buAutoNum type="arabicPeriod"/>
            </a:pPr>
            <a:endParaRPr lang="en-US" sz="700" dirty="0"/>
          </a:p>
          <a:p>
            <a:pPr marL="342900" indent="-342900">
              <a:buFont typeface="+mj-lt"/>
              <a:buAutoNum type="arabicPeriod"/>
            </a:pPr>
            <a:r>
              <a:rPr lang="en-US" sz="1400" dirty="0" smtClean="0"/>
              <a:t>Enter the activity date (if the activity spans the entire month, put the last day of the month).</a:t>
            </a:r>
            <a:endParaRPr lang="en-US" sz="1400" dirty="0"/>
          </a:p>
          <a:p>
            <a:pPr marL="342900" indent="-342900">
              <a:buFont typeface="+mj-lt"/>
              <a:buAutoNum type="arabicPeriod"/>
            </a:pPr>
            <a:endParaRPr lang="en-US" sz="700" dirty="0" smtClean="0"/>
          </a:p>
          <a:p>
            <a:pPr marL="342900" indent="-342900">
              <a:buFont typeface="+mj-lt"/>
              <a:buAutoNum type="arabicPeriod"/>
            </a:pPr>
            <a:r>
              <a:rPr lang="en-US" sz="1400" dirty="0" smtClean="0"/>
              <a:t>Enter the Check or Warrant number used to pay for the item.</a:t>
            </a:r>
            <a:endParaRPr lang="en-US" sz="1400" dirty="0"/>
          </a:p>
          <a:p>
            <a:pPr marL="228600" indent="-228600">
              <a:buFont typeface="+mj-lt"/>
              <a:buAutoNum type="arabicPeriod"/>
            </a:pPr>
            <a:endParaRPr lang="en-US" sz="1050" dirty="0"/>
          </a:p>
          <a:p>
            <a:endParaRPr lang="en-US" sz="1000" dirty="0"/>
          </a:p>
        </p:txBody>
      </p:sp>
      <p:sp>
        <p:nvSpPr>
          <p:cNvPr id="7" name="TextBox 6"/>
          <p:cNvSpPr txBox="1"/>
          <p:nvPr/>
        </p:nvSpPr>
        <p:spPr>
          <a:xfrm>
            <a:off x="152400" y="4706471"/>
            <a:ext cx="8686800" cy="877163"/>
          </a:xfrm>
          <a:prstGeom prst="rect">
            <a:avLst/>
          </a:prstGeom>
          <a:noFill/>
        </p:spPr>
        <p:txBody>
          <a:bodyPr wrap="square" rtlCol="0">
            <a:spAutoFit/>
          </a:bodyPr>
          <a:lstStyle/>
          <a:p>
            <a:endParaRPr lang="en-US" sz="900" dirty="0"/>
          </a:p>
          <a:p>
            <a:endParaRPr lang="en-US" sz="700" dirty="0"/>
          </a:p>
          <a:p>
            <a:pPr marL="342900" indent="-342900">
              <a:buFont typeface="+mj-lt"/>
              <a:buAutoNum type="arabicPeriod" startAt="6"/>
            </a:pPr>
            <a:r>
              <a:rPr lang="en-US" sz="1400" dirty="0" smtClean="0"/>
              <a:t>Enter the cost of the item.</a:t>
            </a:r>
          </a:p>
          <a:p>
            <a:pPr marL="228600" indent="-228600">
              <a:buFont typeface="+mj-lt"/>
              <a:buAutoNum type="arabicPeriod" startAt="6"/>
            </a:pPr>
            <a:endParaRPr lang="en-US" sz="700" dirty="0"/>
          </a:p>
          <a:p>
            <a:pPr marL="342900" indent="-342900">
              <a:buFont typeface="+mj-lt"/>
              <a:buAutoNum type="arabicPeriod" startAt="6"/>
            </a:pPr>
            <a:r>
              <a:rPr lang="en-US" sz="1400" dirty="0" smtClean="0"/>
              <a:t>Click the “Save” button.</a:t>
            </a:r>
            <a:endParaRPr lang="en-US" sz="1400" dirty="0"/>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95774" y="1524000"/>
            <a:ext cx="5596664" cy="2895600"/>
          </a:xfrm>
        </p:spPr>
      </p:pic>
      <p:sp>
        <p:nvSpPr>
          <p:cNvPr id="9" name="Rectangle 8"/>
          <p:cNvSpPr/>
          <p:nvPr/>
        </p:nvSpPr>
        <p:spPr>
          <a:xfrm>
            <a:off x="6781800" y="1981200"/>
            <a:ext cx="533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848600" y="2362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95587" y="2760960"/>
            <a:ext cx="221426" cy="276999"/>
          </a:xfrm>
          <a:prstGeom prst="rect">
            <a:avLst/>
          </a:prstGeom>
          <a:noFill/>
        </p:spPr>
        <p:txBody>
          <a:bodyPr wrap="square" rtlCol="0">
            <a:spAutoFit/>
          </a:bodyPr>
          <a:lstStyle/>
          <a:p>
            <a:r>
              <a:rPr lang="en-US" sz="1200" b="1" dirty="0" smtClean="0">
                <a:solidFill>
                  <a:srgbClr val="FF0000"/>
                </a:solidFill>
              </a:rPr>
              <a:t>1</a:t>
            </a:r>
            <a:endParaRPr lang="en-US" sz="1200" b="1" dirty="0">
              <a:solidFill>
                <a:srgbClr val="FF0000"/>
              </a:solidFill>
            </a:endParaRPr>
          </a:p>
        </p:txBody>
      </p:sp>
      <p:sp>
        <p:nvSpPr>
          <p:cNvPr id="12" name="TextBox 11"/>
          <p:cNvSpPr txBox="1"/>
          <p:nvPr/>
        </p:nvSpPr>
        <p:spPr>
          <a:xfrm>
            <a:off x="4895587" y="2926097"/>
            <a:ext cx="228600" cy="276999"/>
          </a:xfrm>
          <a:prstGeom prst="rect">
            <a:avLst/>
          </a:prstGeom>
          <a:noFill/>
        </p:spPr>
        <p:txBody>
          <a:bodyPr wrap="square" rtlCol="0">
            <a:spAutoFit/>
          </a:bodyPr>
          <a:lstStyle/>
          <a:p>
            <a:r>
              <a:rPr lang="en-US" sz="1200" b="1" dirty="0" smtClean="0">
                <a:solidFill>
                  <a:srgbClr val="FF0000"/>
                </a:solidFill>
              </a:rPr>
              <a:t>2</a:t>
            </a:r>
            <a:endParaRPr lang="en-US" sz="1200" b="1" dirty="0">
              <a:solidFill>
                <a:srgbClr val="FF0000"/>
              </a:solidFill>
            </a:endParaRPr>
          </a:p>
        </p:txBody>
      </p:sp>
      <p:sp>
        <p:nvSpPr>
          <p:cNvPr id="13" name="TextBox 12"/>
          <p:cNvSpPr txBox="1"/>
          <p:nvPr/>
        </p:nvSpPr>
        <p:spPr>
          <a:xfrm>
            <a:off x="5334000" y="3203096"/>
            <a:ext cx="304800" cy="276999"/>
          </a:xfrm>
          <a:prstGeom prst="rect">
            <a:avLst/>
          </a:prstGeom>
          <a:noFill/>
        </p:spPr>
        <p:txBody>
          <a:bodyPr wrap="square" rtlCol="0">
            <a:spAutoFit/>
          </a:bodyPr>
          <a:lstStyle/>
          <a:p>
            <a:r>
              <a:rPr lang="en-US" sz="1200" b="1" dirty="0" smtClean="0">
                <a:solidFill>
                  <a:srgbClr val="FF0000"/>
                </a:solidFill>
              </a:rPr>
              <a:t>3</a:t>
            </a:r>
            <a:endParaRPr lang="en-US" sz="1200" b="1" dirty="0">
              <a:solidFill>
                <a:srgbClr val="FF0000"/>
              </a:solidFill>
            </a:endParaRPr>
          </a:p>
        </p:txBody>
      </p:sp>
      <p:sp>
        <p:nvSpPr>
          <p:cNvPr id="14" name="TextBox 13"/>
          <p:cNvSpPr txBox="1"/>
          <p:nvPr/>
        </p:nvSpPr>
        <p:spPr>
          <a:xfrm>
            <a:off x="4895587" y="3474916"/>
            <a:ext cx="228600" cy="276999"/>
          </a:xfrm>
          <a:prstGeom prst="rect">
            <a:avLst/>
          </a:prstGeom>
          <a:noFill/>
        </p:spPr>
        <p:txBody>
          <a:bodyPr wrap="square" rtlCol="0">
            <a:spAutoFit/>
          </a:bodyPr>
          <a:lstStyle/>
          <a:p>
            <a:r>
              <a:rPr lang="en-US" sz="1200" b="1" dirty="0" smtClean="0">
                <a:solidFill>
                  <a:srgbClr val="FF0000"/>
                </a:solidFill>
              </a:rPr>
              <a:t>4</a:t>
            </a:r>
            <a:endParaRPr lang="en-US" sz="1200" b="1" dirty="0">
              <a:solidFill>
                <a:srgbClr val="FF0000"/>
              </a:solidFill>
            </a:endParaRPr>
          </a:p>
        </p:txBody>
      </p:sp>
      <p:sp>
        <p:nvSpPr>
          <p:cNvPr id="15" name="TextBox 14"/>
          <p:cNvSpPr txBox="1"/>
          <p:nvPr/>
        </p:nvSpPr>
        <p:spPr>
          <a:xfrm>
            <a:off x="4888413" y="3739698"/>
            <a:ext cx="228600" cy="276999"/>
          </a:xfrm>
          <a:prstGeom prst="rect">
            <a:avLst/>
          </a:prstGeom>
          <a:noFill/>
        </p:spPr>
        <p:txBody>
          <a:bodyPr wrap="square" rtlCol="0">
            <a:spAutoFit/>
          </a:bodyPr>
          <a:lstStyle/>
          <a:p>
            <a:r>
              <a:rPr lang="en-US" sz="1200" b="1" dirty="0" smtClean="0">
                <a:solidFill>
                  <a:srgbClr val="FF0000"/>
                </a:solidFill>
              </a:rPr>
              <a:t>5</a:t>
            </a:r>
            <a:endParaRPr lang="en-US" sz="1200" b="1" dirty="0">
              <a:solidFill>
                <a:srgbClr val="FF0000"/>
              </a:solidFill>
            </a:endParaRPr>
          </a:p>
        </p:txBody>
      </p:sp>
      <p:sp>
        <p:nvSpPr>
          <p:cNvPr id="16" name="TextBox 15"/>
          <p:cNvSpPr txBox="1"/>
          <p:nvPr/>
        </p:nvSpPr>
        <p:spPr>
          <a:xfrm>
            <a:off x="4888413" y="3885730"/>
            <a:ext cx="228600" cy="276999"/>
          </a:xfrm>
          <a:prstGeom prst="rect">
            <a:avLst/>
          </a:prstGeom>
          <a:noFill/>
        </p:spPr>
        <p:txBody>
          <a:bodyPr wrap="square" rtlCol="0">
            <a:spAutoFit/>
          </a:bodyPr>
          <a:lstStyle/>
          <a:p>
            <a:r>
              <a:rPr lang="en-US" sz="1200" b="1" dirty="0" smtClean="0">
                <a:solidFill>
                  <a:srgbClr val="FF0000"/>
                </a:solidFill>
              </a:rPr>
              <a:t>6</a:t>
            </a:r>
            <a:endParaRPr lang="en-US" sz="1200" b="1" dirty="0">
              <a:solidFill>
                <a:srgbClr val="FF0000"/>
              </a:solidFill>
            </a:endParaRPr>
          </a:p>
        </p:txBody>
      </p:sp>
      <p:sp>
        <p:nvSpPr>
          <p:cNvPr id="17" name="TextBox 16"/>
          <p:cNvSpPr txBox="1"/>
          <p:nvPr/>
        </p:nvSpPr>
        <p:spPr>
          <a:xfrm>
            <a:off x="7718394" y="2189884"/>
            <a:ext cx="152400" cy="276999"/>
          </a:xfrm>
          <a:prstGeom prst="rect">
            <a:avLst/>
          </a:prstGeom>
          <a:noFill/>
        </p:spPr>
        <p:txBody>
          <a:bodyPr wrap="square" rtlCol="0">
            <a:spAutoFit/>
          </a:bodyPr>
          <a:lstStyle/>
          <a:p>
            <a:r>
              <a:rPr lang="en-US" sz="1200" b="1" dirty="0" smtClean="0">
                <a:solidFill>
                  <a:srgbClr val="FF0000"/>
                </a:solidFill>
              </a:rPr>
              <a:t>7</a:t>
            </a:r>
            <a:endParaRPr lang="en-US" sz="1200" b="1" dirty="0">
              <a:solidFill>
                <a:srgbClr val="FF0000"/>
              </a:solidFill>
            </a:endParaRPr>
          </a:p>
        </p:txBody>
      </p:sp>
    </p:spTree>
    <p:extLst>
      <p:ext uri="{BB962C8B-B14F-4D97-AF65-F5344CB8AC3E}">
        <p14:creationId xmlns:p14="http://schemas.microsoft.com/office/powerpoint/2010/main" val="77745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Piqua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4597459" cy="4724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3408092"/>
              </p:ext>
            </p:extLst>
          </p:nvPr>
        </p:nvGraphicFramePr>
        <p:xfrm>
          <a:off x="3886200" y="3886200"/>
          <a:ext cx="5149850" cy="2850644"/>
        </p:xfrm>
        <a:graphic>
          <a:graphicData uri="http://schemas.openxmlformats.org/drawingml/2006/table">
            <a:tbl>
              <a:tblPr firstRow="1" firstCol="1" bandRow="1">
                <a:tableStyleId>{5C22544A-7EE6-4342-B048-85BDC9FD1C3A}</a:tableStyleId>
              </a:tblPr>
              <a:tblGrid>
                <a:gridCol w="1066800"/>
                <a:gridCol w="1467452"/>
                <a:gridCol w="1263997"/>
                <a:gridCol w="1351601"/>
              </a:tblGrid>
              <a:tr h="183037">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Auglaize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Wapakoneta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Champaign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Springfield</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Clark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Springfield</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Darke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Greene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Xenia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Logan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Marysville</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Mercer</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Wapakoneta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Miami</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Piqua</a:t>
                      </a:r>
                      <a:endParaRPr lang="en-US" sz="1200">
                        <a:effectLst/>
                        <a:latin typeface="Arial"/>
                        <a:ea typeface="Calibri"/>
                        <a:cs typeface="Times New Roman"/>
                      </a:endParaRPr>
                    </a:p>
                  </a:txBody>
                  <a:tcPr marL="68580" marR="68580" marT="0" marB="0"/>
                </a:tc>
              </a:tr>
              <a:tr h="248965">
                <a:tc>
                  <a:txBody>
                    <a:bodyPr/>
                    <a:lstStyle/>
                    <a:p>
                      <a:pPr marL="0" marR="0">
                        <a:lnSpc>
                          <a:spcPct val="115000"/>
                        </a:lnSpc>
                        <a:spcBef>
                          <a:spcPts val="0"/>
                        </a:spcBef>
                        <a:spcAft>
                          <a:spcPts val="0"/>
                        </a:spcAft>
                      </a:pPr>
                      <a:r>
                        <a:rPr lang="en-US" sz="1200">
                          <a:effectLst/>
                        </a:rPr>
                        <a:t>Montgomery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Preble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Dayton</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Shelby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Piqua</a:t>
                      </a:r>
                      <a:endParaRPr lang="en-US" sz="1200">
                        <a:effectLst/>
                        <a:latin typeface="Arial"/>
                        <a:ea typeface="Calibri"/>
                        <a:cs typeface="Times New Roman"/>
                      </a:endParaRPr>
                    </a:p>
                  </a:txBody>
                  <a:tcPr marL="68580" marR="68580" marT="0" marB="0"/>
                </a:tc>
              </a:tr>
              <a:tr h="217397">
                <a:tc>
                  <a:txBody>
                    <a:bodyPr/>
                    <a:lstStyle/>
                    <a:p>
                      <a:pPr marL="0" marR="0">
                        <a:lnSpc>
                          <a:spcPct val="115000"/>
                        </a:lnSpc>
                        <a:spcBef>
                          <a:spcPts val="0"/>
                        </a:spcBef>
                        <a:spcAft>
                          <a:spcPts val="0"/>
                        </a:spcAft>
                      </a:pPr>
                      <a:r>
                        <a:rPr lang="en-US" sz="1200">
                          <a:effectLst/>
                        </a:rPr>
                        <a:t>Union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Kelvin Williams</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Chris Robertson</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Marysville</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5029200" y="2133600"/>
            <a:ext cx="4343400" cy="1477328"/>
          </a:xfrm>
          <a:prstGeom prst="rect">
            <a:avLst/>
          </a:prstGeom>
        </p:spPr>
        <p:txBody>
          <a:bodyPr wrap="square">
            <a:spAutoFit/>
          </a:bodyPr>
          <a:lstStyle/>
          <a:p>
            <a:r>
              <a:rPr lang="en-US" b="1" dirty="0"/>
              <a:t>Contact Information:</a:t>
            </a:r>
            <a:endParaRPr lang="en-US" dirty="0"/>
          </a:p>
          <a:p>
            <a:r>
              <a:rPr lang="en-US" b="1" dirty="0"/>
              <a:t>OTSO:</a:t>
            </a:r>
            <a:r>
              <a:rPr lang="en-US" dirty="0"/>
              <a:t>  614/466-3250</a:t>
            </a:r>
          </a:p>
          <a:p>
            <a:r>
              <a:rPr lang="en-US" b="1" dirty="0" smtClean="0"/>
              <a:t>Chris Robertson:  </a:t>
            </a:r>
            <a:r>
              <a:rPr lang="en-US" dirty="0" smtClean="0"/>
              <a:t>513/518-8548</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2479003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381000" y="1447800"/>
            <a:ext cx="3429000" cy="4524315"/>
          </a:xfrm>
          <a:prstGeom prst="rect">
            <a:avLst/>
          </a:prstGeom>
          <a:noFill/>
        </p:spPr>
        <p:txBody>
          <a:bodyPr wrap="square" rtlCol="0">
            <a:spAutoFit/>
          </a:bodyPr>
          <a:lstStyle/>
          <a:p>
            <a:r>
              <a:rPr lang="en-US" dirty="0" smtClean="0"/>
              <a:t>Once all entries have been made, review for accuracy.</a:t>
            </a:r>
          </a:p>
          <a:p>
            <a:endParaRPr lang="en-US" dirty="0"/>
          </a:p>
          <a:p>
            <a:r>
              <a:rPr lang="en-US" dirty="0" smtClean="0"/>
              <a:t>If you find an expense line that has an error:</a:t>
            </a:r>
          </a:p>
          <a:p>
            <a:endParaRPr lang="en-US" dirty="0"/>
          </a:p>
          <a:p>
            <a:pPr marL="342900" indent="-342900">
              <a:buFont typeface="+mj-lt"/>
              <a:buAutoNum type="arabicPeriod"/>
            </a:pPr>
            <a:r>
              <a:rPr lang="en-US" dirty="0" smtClean="0"/>
              <a:t>Click the radio button next to the item that needs correction.</a:t>
            </a:r>
          </a:p>
          <a:p>
            <a:pPr marL="342900" indent="-342900">
              <a:buFont typeface="+mj-lt"/>
              <a:buAutoNum type="arabicPeriod"/>
            </a:pPr>
            <a:endParaRPr lang="en-US" dirty="0"/>
          </a:p>
          <a:p>
            <a:pPr marL="342900" indent="-342900">
              <a:buFont typeface="+mj-lt"/>
              <a:buAutoNum type="arabicPeriod"/>
            </a:pPr>
            <a:r>
              <a:rPr lang="en-US" dirty="0" smtClean="0"/>
              <a:t>If the entire line needs deleted (duplicate entry), click “Delete”.</a:t>
            </a:r>
          </a:p>
          <a:p>
            <a:pPr marL="342900" indent="-342900">
              <a:buFont typeface="+mj-lt"/>
              <a:buAutoNum type="arabicPeriod"/>
            </a:pPr>
            <a:endParaRPr lang="en-US" dirty="0"/>
          </a:p>
          <a:p>
            <a:pPr marL="342900" indent="-342900">
              <a:buFont typeface="+mj-lt"/>
              <a:buAutoNum type="arabicPeriod"/>
            </a:pPr>
            <a:r>
              <a:rPr lang="en-US" dirty="0" smtClean="0"/>
              <a:t>If you just need to make changes, click “Edit”.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335266"/>
            <a:ext cx="4974971" cy="5370334"/>
          </a:xfrm>
        </p:spPr>
      </p:pic>
      <p:sp>
        <p:nvSpPr>
          <p:cNvPr id="6" name="Oval 5"/>
          <p:cNvSpPr/>
          <p:nvPr/>
        </p:nvSpPr>
        <p:spPr>
          <a:xfrm>
            <a:off x="4343400" y="4953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24800" y="4495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05800" y="4495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38600" y="49530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0" name="TextBox 9"/>
          <p:cNvSpPr txBox="1"/>
          <p:nvPr/>
        </p:nvSpPr>
        <p:spPr>
          <a:xfrm>
            <a:off x="8686800" y="4381500"/>
            <a:ext cx="1524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1" name="TextBox 10"/>
          <p:cNvSpPr txBox="1"/>
          <p:nvPr/>
        </p:nvSpPr>
        <p:spPr>
          <a:xfrm>
            <a:off x="7714695" y="4281087"/>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7265514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228600" y="1752600"/>
            <a:ext cx="3657600" cy="3693319"/>
          </a:xfrm>
          <a:prstGeom prst="rect">
            <a:avLst/>
          </a:prstGeom>
          <a:noFill/>
        </p:spPr>
        <p:txBody>
          <a:bodyPr wrap="square" rtlCol="0">
            <a:spAutoFit/>
          </a:bodyPr>
          <a:lstStyle/>
          <a:p>
            <a:r>
              <a:rPr lang="en-US" dirty="0" smtClean="0"/>
              <a:t>After you click edit, the top box will populate with the information previously entered.</a:t>
            </a:r>
          </a:p>
          <a:p>
            <a:endParaRPr lang="en-US" dirty="0"/>
          </a:p>
          <a:p>
            <a:pPr marL="342900" indent="-342900">
              <a:buFont typeface="+mj-lt"/>
              <a:buAutoNum type="arabicPeriod"/>
            </a:pPr>
            <a:r>
              <a:rPr lang="en-US" dirty="0" smtClean="0"/>
              <a:t>Make the necessary changes and click the “Save” button.</a:t>
            </a:r>
          </a:p>
          <a:p>
            <a:pPr marL="342900" indent="-342900">
              <a:buFont typeface="+mj-lt"/>
              <a:buAutoNum type="arabicPeriod"/>
            </a:pPr>
            <a:endParaRPr lang="en-US" dirty="0"/>
          </a:p>
          <a:p>
            <a:pPr marL="342900" indent="-342900">
              <a:buFont typeface="+mj-lt"/>
              <a:buAutoNum type="arabicPeriod"/>
            </a:pPr>
            <a:r>
              <a:rPr lang="en-US" dirty="0" smtClean="0"/>
              <a:t>When you are certain all expenses have been entered accurately and completely, click the “Expense Summary” tab.</a:t>
            </a:r>
          </a:p>
          <a:p>
            <a:pPr marL="342900" indent="-342900">
              <a:buFont typeface="+mj-lt"/>
              <a:buAutoNum type="arabicPeriod"/>
            </a:pP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1317955"/>
            <a:ext cx="4821877" cy="5387645"/>
          </a:xfrm>
        </p:spPr>
      </p:pic>
      <p:cxnSp>
        <p:nvCxnSpPr>
          <p:cNvPr id="8" name="Straight Arrow Connector 7"/>
          <p:cNvCxnSpPr/>
          <p:nvPr/>
        </p:nvCxnSpPr>
        <p:spPr>
          <a:xfrm>
            <a:off x="2362200" y="2438400"/>
            <a:ext cx="312420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419600" y="25908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924800" y="2705100"/>
            <a:ext cx="4572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96200" y="24384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13" name="TextBox 12"/>
          <p:cNvSpPr txBox="1"/>
          <p:nvPr/>
        </p:nvSpPr>
        <p:spPr>
          <a:xfrm>
            <a:off x="4495800" y="2286000"/>
            <a:ext cx="4191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1751109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5" name="TextBox 4"/>
          <p:cNvSpPr txBox="1"/>
          <p:nvPr/>
        </p:nvSpPr>
        <p:spPr>
          <a:xfrm>
            <a:off x="76200" y="1371600"/>
            <a:ext cx="4038600" cy="1477328"/>
          </a:xfrm>
          <a:prstGeom prst="rect">
            <a:avLst/>
          </a:prstGeom>
          <a:noFill/>
        </p:spPr>
        <p:txBody>
          <a:bodyPr wrap="square" rtlCol="0">
            <a:spAutoFit/>
          </a:bodyPr>
          <a:lstStyle/>
          <a:p>
            <a:r>
              <a:rPr lang="en-US" dirty="0" smtClean="0"/>
              <a:t>If  you need to attach documentation to support charges in the reimbursement claim (invoices, task force invoices, travel receipts, etc.), click the “Claim Attachments” tab.</a:t>
            </a:r>
            <a:endParaRPr lang="en-US" dirty="0"/>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421766"/>
            <a:ext cx="4797832" cy="5207634"/>
          </a:xfrm>
        </p:spPr>
      </p:pic>
      <p:sp>
        <p:nvSpPr>
          <p:cNvPr id="8" name="Oval 7"/>
          <p:cNvSpPr/>
          <p:nvPr/>
        </p:nvSpPr>
        <p:spPr>
          <a:xfrm>
            <a:off x="6248400" y="2689412"/>
            <a:ext cx="914400" cy="282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198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296" y="1447800"/>
            <a:ext cx="5264754" cy="5257800"/>
          </a:xfrm>
        </p:spPr>
      </p:pic>
      <p:sp>
        <p:nvSpPr>
          <p:cNvPr id="5" name="TextBox 4"/>
          <p:cNvSpPr txBox="1"/>
          <p:nvPr/>
        </p:nvSpPr>
        <p:spPr>
          <a:xfrm>
            <a:off x="152400" y="1447800"/>
            <a:ext cx="3429000" cy="369332"/>
          </a:xfrm>
          <a:prstGeom prst="rect">
            <a:avLst/>
          </a:prstGeom>
          <a:noFill/>
        </p:spPr>
        <p:txBody>
          <a:bodyPr wrap="square" rtlCol="0">
            <a:spAutoFit/>
          </a:bodyPr>
          <a:lstStyle/>
          <a:p>
            <a:r>
              <a:rPr lang="en-US" dirty="0" smtClean="0"/>
              <a:t>Click “Add”.</a:t>
            </a:r>
            <a:endParaRPr lang="en-US" dirty="0"/>
          </a:p>
        </p:txBody>
      </p:sp>
      <p:sp>
        <p:nvSpPr>
          <p:cNvPr id="6" name="Oval 5"/>
          <p:cNvSpPr/>
          <p:nvPr/>
        </p:nvSpPr>
        <p:spPr>
          <a:xfrm>
            <a:off x="8229600" y="2895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7234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1366749"/>
            <a:ext cx="5282800" cy="5338851"/>
          </a:xfrm>
        </p:spPr>
      </p:pic>
      <p:sp>
        <p:nvSpPr>
          <p:cNvPr id="5" name="TextBox 4"/>
          <p:cNvSpPr txBox="1"/>
          <p:nvPr/>
        </p:nvSpPr>
        <p:spPr>
          <a:xfrm>
            <a:off x="76200" y="1371600"/>
            <a:ext cx="3429000" cy="3970318"/>
          </a:xfrm>
          <a:prstGeom prst="rect">
            <a:avLst/>
          </a:prstGeom>
          <a:noFill/>
        </p:spPr>
        <p:txBody>
          <a:bodyPr wrap="square" rtlCol="0">
            <a:spAutoFit/>
          </a:bodyPr>
          <a:lstStyle/>
          <a:p>
            <a:pPr marL="342900" indent="-342900">
              <a:buAutoNum type="arabicPeriod"/>
            </a:pPr>
            <a:r>
              <a:rPr lang="en-US" dirty="0" smtClean="0"/>
              <a:t>Enter the title of the attachment.  (Example:  Travel Receipts)</a:t>
            </a:r>
          </a:p>
          <a:p>
            <a:pPr marL="342900" indent="-342900">
              <a:buAutoNum type="arabicPeriod"/>
            </a:pPr>
            <a:r>
              <a:rPr lang="en-US" dirty="0" smtClean="0"/>
              <a:t>Click “Browse” to locate the file on your computer.</a:t>
            </a:r>
          </a:p>
          <a:p>
            <a:pPr marL="342900" indent="-342900">
              <a:buAutoNum type="arabicPeriod"/>
            </a:pPr>
            <a:r>
              <a:rPr lang="en-US" dirty="0" smtClean="0"/>
              <a:t>Once the document is showing in the file path, click “Save”.</a:t>
            </a:r>
          </a:p>
          <a:p>
            <a:endParaRPr lang="en-US" dirty="0"/>
          </a:p>
          <a:p>
            <a:pPr fontAlgn="auto">
              <a:spcBef>
                <a:spcPts val="0"/>
              </a:spcBef>
              <a:spcAft>
                <a:spcPts val="0"/>
              </a:spcAft>
              <a:defRPr/>
            </a:pPr>
            <a:r>
              <a:rPr lang="en-US" b="1" dirty="0"/>
              <a:t>NOTE:  When attaching PDFs, make sure the file name does NOT include any special characters (&amp;, #, %, etc.)</a:t>
            </a:r>
          </a:p>
        </p:txBody>
      </p:sp>
      <p:sp>
        <p:nvSpPr>
          <p:cNvPr id="7" name="Oval 6"/>
          <p:cNvSpPr/>
          <p:nvPr/>
        </p:nvSpPr>
        <p:spPr>
          <a:xfrm>
            <a:off x="7239000" y="28956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2640568"/>
            <a:ext cx="2286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772400" y="2825234"/>
            <a:ext cx="3048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Oval 9"/>
          <p:cNvSpPr/>
          <p:nvPr/>
        </p:nvSpPr>
        <p:spPr>
          <a:xfrm>
            <a:off x="7848600" y="25146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96200" y="2209800"/>
            <a:ext cx="342900" cy="369332"/>
          </a:xfrm>
          <a:prstGeom prst="rect">
            <a:avLst/>
          </a:prstGeom>
          <a:noFill/>
        </p:spPr>
        <p:txBody>
          <a:bodyPr wrap="square" rtlCol="0">
            <a:spAutoFit/>
          </a:bodyPr>
          <a:lstStyle/>
          <a:p>
            <a:r>
              <a:rPr lang="en-US" b="1" dirty="0" smtClean="0">
                <a:solidFill>
                  <a:srgbClr val="FF0000"/>
                </a:solidFill>
              </a:rPr>
              <a:t>3</a:t>
            </a:r>
            <a:endParaRPr lang="en-US" b="1" dirty="0">
              <a:solidFill>
                <a:srgbClr val="FF0000"/>
              </a:solidFill>
            </a:endParaRPr>
          </a:p>
        </p:txBody>
      </p:sp>
    </p:spTree>
    <p:extLst>
      <p:ext uri="{BB962C8B-B14F-4D97-AF65-F5344CB8AC3E}">
        <p14:creationId xmlns:p14="http://schemas.microsoft.com/office/powerpoint/2010/main" val="3390506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8594" y="1524000"/>
            <a:ext cx="5140906" cy="5181600"/>
          </a:xfrm>
        </p:spPr>
      </p:pic>
      <p:sp>
        <p:nvSpPr>
          <p:cNvPr id="5" name="TextBox 4"/>
          <p:cNvSpPr txBox="1"/>
          <p:nvPr/>
        </p:nvSpPr>
        <p:spPr>
          <a:xfrm>
            <a:off x="228600" y="1447800"/>
            <a:ext cx="3733800" cy="2031325"/>
          </a:xfrm>
          <a:prstGeom prst="rect">
            <a:avLst/>
          </a:prstGeom>
          <a:noFill/>
        </p:spPr>
        <p:txBody>
          <a:bodyPr wrap="square" rtlCol="0">
            <a:spAutoFit/>
          </a:bodyPr>
          <a:lstStyle/>
          <a:p>
            <a:pPr marL="342900" indent="-342900">
              <a:buAutoNum type="arabicPeriod"/>
            </a:pPr>
            <a:r>
              <a:rPr lang="en-US" dirty="0" smtClean="0"/>
              <a:t>If you need to attach additional documentation, click “Add” and follow steps 1 – 3 on the previous slide.</a:t>
            </a:r>
          </a:p>
          <a:p>
            <a:pPr marL="342900" indent="-342900">
              <a:buAutoNum type="arabicPeriod"/>
            </a:pPr>
            <a:r>
              <a:rPr lang="en-US" dirty="0" smtClean="0"/>
              <a:t>Once you have attached all documentation, click “Back to Claim”</a:t>
            </a:r>
            <a:endParaRPr lang="en-US" dirty="0"/>
          </a:p>
        </p:txBody>
      </p:sp>
      <p:sp>
        <p:nvSpPr>
          <p:cNvPr id="6" name="Oval 5"/>
          <p:cNvSpPr/>
          <p:nvPr/>
        </p:nvSpPr>
        <p:spPr>
          <a:xfrm>
            <a:off x="7543800" y="2868706"/>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24800" y="2667000"/>
            <a:ext cx="3048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8" name="TextBox 7"/>
          <p:cNvSpPr txBox="1"/>
          <p:nvPr/>
        </p:nvSpPr>
        <p:spPr>
          <a:xfrm>
            <a:off x="4953000" y="228600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9" name="Oval 8"/>
          <p:cNvSpPr/>
          <p:nvPr/>
        </p:nvSpPr>
        <p:spPr>
          <a:xfrm>
            <a:off x="4038600" y="23622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941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7" name="TextBox 6"/>
          <p:cNvSpPr txBox="1"/>
          <p:nvPr/>
        </p:nvSpPr>
        <p:spPr>
          <a:xfrm>
            <a:off x="381000" y="1371600"/>
            <a:ext cx="3429000" cy="5355312"/>
          </a:xfrm>
          <a:prstGeom prst="rect">
            <a:avLst/>
          </a:prstGeom>
          <a:noFill/>
        </p:spPr>
        <p:txBody>
          <a:bodyPr wrap="square" rtlCol="0">
            <a:spAutoFit/>
          </a:bodyPr>
          <a:lstStyle/>
          <a:p>
            <a:r>
              <a:rPr lang="en-US" dirty="0" smtClean="0"/>
              <a:t>The Current Period Expenses have now been totaled from the entries.</a:t>
            </a:r>
          </a:p>
          <a:p>
            <a:endParaRPr lang="en-US" dirty="0"/>
          </a:p>
          <a:p>
            <a:pPr marL="342900" indent="-342900">
              <a:buFont typeface="+mj-lt"/>
              <a:buAutoNum type="arabicPeriod"/>
            </a:pPr>
            <a:r>
              <a:rPr lang="en-US" dirty="0" smtClean="0"/>
              <a:t>Click “Check for Errors” to see if there are any system errors to fix prior to submitting.</a:t>
            </a:r>
          </a:p>
          <a:p>
            <a:endParaRPr lang="en-US" dirty="0"/>
          </a:p>
          <a:p>
            <a:r>
              <a:rPr lang="en-US" dirty="0" smtClean="0"/>
              <a:t>Reminder, you cannot submit a reimbursement claim if you have progress reports that are past due.</a:t>
            </a:r>
          </a:p>
          <a:p>
            <a:endParaRPr lang="en-US" dirty="0"/>
          </a:p>
          <a:p>
            <a:pPr marL="342900" indent="-342900">
              <a:buFont typeface="+mj-lt"/>
              <a:buAutoNum type="arabicPeriod" startAt="2"/>
            </a:pPr>
            <a:r>
              <a:rPr lang="en-US" dirty="0" smtClean="0"/>
              <a:t>If there are no errors, click the “Submit” button.</a:t>
            </a:r>
          </a:p>
          <a:p>
            <a:endParaRPr lang="en-US" dirty="0"/>
          </a:p>
          <a:p>
            <a:r>
              <a:rPr lang="en-US" dirty="0" smtClean="0"/>
              <a:t>You will be asked to enter your password.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361195"/>
            <a:ext cx="5017634" cy="5365717"/>
          </a:xfrm>
        </p:spPr>
      </p:pic>
      <p:sp>
        <p:nvSpPr>
          <p:cNvPr id="5" name="Oval 4"/>
          <p:cNvSpPr/>
          <p:nvPr/>
        </p:nvSpPr>
        <p:spPr>
          <a:xfrm>
            <a:off x="7848600" y="22098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62800" y="28194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67600" y="22098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
        <p:nvSpPr>
          <p:cNvPr id="9" name="TextBox 8"/>
          <p:cNvSpPr txBox="1"/>
          <p:nvPr/>
        </p:nvSpPr>
        <p:spPr>
          <a:xfrm>
            <a:off x="7467600" y="2971800"/>
            <a:ext cx="381000" cy="381000"/>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3" name="Rectangle 2"/>
          <p:cNvSpPr/>
          <p:nvPr/>
        </p:nvSpPr>
        <p:spPr>
          <a:xfrm>
            <a:off x="5181600" y="3962400"/>
            <a:ext cx="228600" cy="86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729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a:xfrm>
            <a:off x="304800" y="1600200"/>
            <a:ext cx="3810000" cy="4876800"/>
          </a:xfrm>
        </p:spPr>
        <p:txBody>
          <a:bodyPr>
            <a:normAutofit fontScale="77500" lnSpcReduction="20000"/>
          </a:bodyPr>
          <a:lstStyle/>
          <a:p>
            <a:r>
              <a:rPr lang="en-US" sz="1800" dirty="0" smtClean="0"/>
              <a:t>Once the claim has been submitted to our office, it goes through a review process.</a:t>
            </a:r>
          </a:p>
          <a:p>
            <a:pPr marL="0" indent="0">
              <a:buNone/>
            </a:pPr>
            <a:r>
              <a:rPr lang="en-US" sz="1800" dirty="0" smtClean="0"/>
              <a:t>  </a:t>
            </a:r>
          </a:p>
          <a:p>
            <a:r>
              <a:rPr lang="en-US" sz="1800" dirty="0" smtClean="0"/>
              <a:t>The claim will be under “</a:t>
            </a:r>
            <a:r>
              <a:rPr lang="en-US" sz="1800" b="1" dirty="0" smtClean="0"/>
              <a:t>Submitted/Review Required</a:t>
            </a:r>
            <a:r>
              <a:rPr lang="en-US" sz="1800" dirty="0" smtClean="0"/>
              <a:t>” until the review is complete.</a:t>
            </a:r>
          </a:p>
          <a:p>
            <a:endParaRPr lang="en-US" sz="1000" dirty="0"/>
          </a:p>
          <a:p>
            <a:r>
              <a:rPr lang="en-US" sz="1800" dirty="0" smtClean="0"/>
              <a:t>If it is approved, it will be under “</a:t>
            </a:r>
            <a:r>
              <a:rPr lang="en-US" sz="1800" b="1" dirty="0" smtClean="0"/>
              <a:t>Approved</a:t>
            </a:r>
            <a:r>
              <a:rPr lang="en-US" sz="1800" dirty="0" smtClean="0"/>
              <a:t>”.  OTSO normally processes payments weekly (holiday weeks may alter schedule).  </a:t>
            </a:r>
          </a:p>
          <a:p>
            <a:endParaRPr lang="en-US" sz="1050" dirty="0"/>
          </a:p>
          <a:p>
            <a:r>
              <a:rPr lang="en-US" sz="1800" dirty="0" smtClean="0"/>
              <a:t>Once the claim has been processed for payment, it will be under “</a:t>
            </a:r>
            <a:r>
              <a:rPr lang="en-US" sz="1800" b="1" dirty="0" smtClean="0"/>
              <a:t>Payment Initiated</a:t>
            </a:r>
            <a:r>
              <a:rPr lang="en-US" sz="1800" dirty="0" smtClean="0"/>
              <a:t>”.</a:t>
            </a:r>
          </a:p>
          <a:p>
            <a:endParaRPr lang="en-US" sz="1800" dirty="0"/>
          </a:p>
          <a:p>
            <a:r>
              <a:rPr lang="en-US" sz="1800" dirty="0" smtClean="0"/>
              <a:t>Payment should be received 2 – 3 weeks after they have been marked “Payment Initiated”. </a:t>
            </a:r>
          </a:p>
          <a:p>
            <a:endParaRPr lang="en-US" sz="1800" dirty="0"/>
          </a:p>
          <a:p>
            <a:r>
              <a:rPr lang="en-US" sz="1800" dirty="0" smtClean="0"/>
              <a:t>When the check is sent, the claim will be under “</a:t>
            </a:r>
            <a:r>
              <a:rPr lang="en-US" sz="1800" b="1" dirty="0" smtClean="0"/>
              <a:t>Payment Complete</a:t>
            </a:r>
            <a:r>
              <a:rPr lang="en-US" sz="1800" dirty="0" smtClean="0"/>
              <a:t>”.  If you receive a paper check, this means it was put in the mail.  If you receive EFT, payment should be in your account.</a:t>
            </a:r>
          </a:p>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1600200"/>
            <a:ext cx="49260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239000" y="45720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0257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Claim Process</a:t>
            </a:r>
            <a:endParaRPr lang="en-US" dirty="0"/>
          </a:p>
        </p:txBody>
      </p:sp>
      <p:sp>
        <p:nvSpPr>
          <p:cNvPr id="3" name="Content Placeholder 2"/>
          <p:cNvSpPr>
            <a:spLocks noGrp="1"/>
          </p:cNvSpPr>
          <p:nvPr>
            <p:ph idx="1"/>
          </p:nvPr>
        </p:nvSpPr>
        <p:spPr>
          <a:xfrm>
            <a:off x="152400" y="1600200"/>
            <a:ext cx="4114800" cy="4876800"/>
          </a:xfrm>
        </p:spPr>
        <p:txBody>
          <a:bodyPr>
            <a:noAutofit/>
          </a:bodyPr>
          <a:lstStyle/>
          <a:p>
            <a:r>
              <a:rPr lang="en-US" sz="1800" dirty="0"/>
              <a:t>If your claim is not approved, it will be under “Modifications Required” and you will receive </a:t>
            </a:r>
            <a:r>
              <a:rPr lang="en-US" sz="1800" dirty="0" smtClean="0"/>
              <a:t>an </a:t>
            </a:r>
            <a:r>
              <a:rPr lang="en-US" sz="1800" dirty="0"/>
              <a:t>e-mail letting you know it has been returned. </a:t>
            </a:r>
            <a:endParaRPr lang="en-US" sz="1800" dirty="0" smtClean="0"/>
          </a:p>
          <a:p>
            <a:endParaRPr lang="en-US" sz="1800" dirty="0"/>
          </a:p>
          <a:p>
            <a:r>
              <a:rPr lang="en-US" sz="1800" dirty="0" smtClean="0"/>
              <a:t>Return to the GRANTS System and the claim will be under your task list.</a:t>
            </a:r>
          </a:p>
          <a:p>
            <a:endParaRPr lang="en-US" sz="1800" dirty="0"/>
          </a:p>
          <a:p>
            <a:pPr marL="0" indent="0">
              <a:buNone/>
            </a:pPr>
            <a:r>
              <a:rPr lang="en-US" sz="1800" b="1" dirty="0" smtClean="0"/>
              <a:t>Note:  </a:t>
            </a:r>
            <a:r>
              <a:rPr lang="en-US" sz="1800" dirty="0" smtClean="0"/>
              <a:t>If you do not receive the email, check your email address in the GRANTS System (update if needed) or check with your agency IT Administrator to see if our system generated emails from </a:t>
            </a:r>
            <a:r>
              <a:rPr lang="en-US" sz="1800" dirty="0" smtClean="0">
                <a:hlinkClick r:id="rId2"/>
              </a:rPr>
              <a:t>otso@dps.state.oh.us</a:t>
            </a:r>
            <a:r>
              <a:rPr lang="en-US" sz="1800" dirty="0" smtClean="0"/>
              <a:t> are being blocked as spam.  </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6735" y="1260475"/>
            <a:ext cx="4700114"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724400" y="4876800"/>
            <a:ext cx="2286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9853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Modifications</a:t>
            </a:r>
            <a:endParaRPr lang="en-US" dirty="0"/>
          </a:p>
        </p:txBody>
      </p:sp>
      <p:sp>
        <p:nvSpPr>
          <p:cNvPr id="96259" name="TextBox 5"/>
          <p:cNvSpPr txBox="1">
            <a:spLocks noChangeArrowheads="1"/>
          </p:cNvSpPr>
          <p:nvPr/>
        </p:nvSpPr>
        <p:spPr bwMode="auto">
          <a:xfrm>
            <a:off x="152400" y="1676400"/>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Modifications that are required will be listed on the Expense Summary outlined in a red box.</a:t>
            </a:r>
          </a:p>
          <a:p>
            <a:pPr eaLnBrk="1" hangingPunct="1"/>
            <a:endParaRPr lang="en-US"/>
          </a:p>
          <a:p>
            <a:pPr eaLnBrk="1" hangingPunct="1"/>
            <a:r>
              <a:rPr lang="en-US"/>
              <a:t>Click on Expense Detail to make the corrections.</a:t>
            </a:r>
          </a:p>
          <a:p>
            <a:pPr eaLnBrk="1" hangingPunct="1"/>
            <a:endParaRPr lang="en-US"/>
          </a:p>
          <a:p>
            <a:pPr eaLnBrk="1" hangingPunct="1"/>
            <a:r>
              <a:rPr lang="en-US" b="1"/>
              <a:t>Note</a:t>
            </a:r>
            <a:r>
              <a:rPr lang="en-US"/>
              <a:t>:  There are limited characters available, check with your planner if the comment is not complete.</a:t>
            </a:r>
          </a:p>
        </p:txBody>
      </p:sp>
      <p:pic>
        <p:nvPicPr>
          <p:cNvPr id="5"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1395444"/>
            <a:ext cx="4832918" cy="5386356"/>
          </a:xfrm>
        </p:spPr>
      </p:pic>
      <p:sp>
        <p:nvSpPr>
          <p:cNvPr id="4" name="Rectangle 3"/>
          <p:cNvSpPr/>
          <p:nvPr/>
        </p:nvSpPr>
        <p:spPr>
          <a:xfrm>
            <a:off x="7772400" y="1552852"/>
            <a:ext cx="1219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86600" y="2514600"/>
            <a:ext cx="4572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3810000"/>
            <a:ext cx="12954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429000" y="2286000"/>
            <a:ext cx="9906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486400" y="32004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57800" y="4343400"/>
            <a:ext cx="228600" cy="195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9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Information – Warren District</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399" y="1066800"/>
            <a:ext cx="4664995" cy="51160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83009556"/>
              </p:ext>
            </p:extLst>
          </p:nvPr>
        </p:nvGraphicFramePr>
        <p:xfrm>
          <a:off x="0" y="1295400"/>
          <a:ext cx="4800599" cy="2523744"/>
        </p:xfrm>
        <a:graphic>
          <a:graphicData uri="http://schemas.openxmlformats.org/drawingml/2006/table">
            <a:tbl>
              <a:tblPr firstRow="1" firstCol="1" bandRow="1">
                <a:tableStyleId>{5C22544A-7EE6-4342-B048-85BDC9FD1C3A}</a:tableStyleId>
              </a:tblPr>
              <a:tblGrid>
                <a:gridCol w="906011"/>
                <a:gridCol w="1456189"/>
                <a:gridCol w="1143000"/>
                <a:gridCol w="1295399"/>
              </a:tblGrid>
              <a:tr h="202557">
                <a:tc>
                  <a:txBody>
                    <a:bodyPr/>
                    <a:lstStyle/>
                    <a:p>
                      <a:pPr marL="0" marR="0" algn="ctr">
                        <a:lnSpc>
                          <a:spcPct val="115000"/>
                        </a:lnSpc>
                        <a:spcBef>
                          <a:spcPts val="0"/>
                        </a:spcBef>
                        <a:spcAft>
                          <a:spcPts val="0"/>
                        </a:spcAft>
                      </a:pPr>
                      <a:r>
                        <a:rPr lang="en-US" sz="1200" dirty="0">
                          <a:effectLst/>
                        </a:rPr>
                        <a:t>County</a:t>
                      </a:r>
                      <a:endParaRPr lang="en-US" sz="1200" dirty="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OTSO Contact</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LEL</a:t>
                      </a:r>
                      <a:endParaRPr lang="en-US" sz="1200">
                        <a:effectLst/>
                        <a:latin typeface="Arial"/>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OSP Patrol Post</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Ashtabula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Ashtabula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Cuyahoga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Cleveland Metro</a:t>
                      </a:r>
                      <a:endParaRPr lang="en-US" sz="1200" dirty="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Geauga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Chardon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Lake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Chardon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Mahoning</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Canfield</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Medina</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Medina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Portage</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Ravenna</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Stark</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Canton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Summit</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Canton</a:t>
                      </a:r>
                      <a:endParaRPr lang="en-US" sz="1200">
                        <a:effectLst/>
                        <a:latin typeface="Arial"/>
                        <a:ea typeface="Calibri"/>
                        <a:cs typeface="Times New Roman"/>
                      </a:endParaRPr>
                    </a:p>
                  </a:txBody>
                  <a:tcPr marL="68580" marR="68580" marT="0" marB="0"/>
                </a:tc>
              </a:tr>
              <a:tr h="208344">
                <a:tc>
                  <a:txBody>
                    <a:bodyPr/>
                    <a:lstStyle/>
                    <a:p>
                      <a:pPr marL="0" marR="0">
                        <a:lnSpc>
                          <a:spcPct val="115000"/>
                        </a:lnSpc>
                        <a:spcBef>
                          <a:spcPts val="0"/>
                        </a:spcBef>
                        <a:spcAft>
                          <a:spcPts val="0"/>
                        </a:spcAft>
                      </a:pPr>
                      <a:r>
                        <a:rPr lang="en-US" sz="1200">
                          <a:effectLst/>
                        </a:rPr>
                        <a:t>Trumbull</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Jackie Stephenson</a:t>
                      </a:r>
                      <a:endParaRPr lang="en-US" sz="12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Rick Beverley</a:t>
                      </a:r>
                      <a:endParaRPr lang="en-US" sz="12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Warren</a:t>
                      </a:r>
                      <a:endParaRPr lang="en-US" sz="1200" dirty="0">
                        <a:effectLst/>
                        <a:latin typeface="Arial"/>
                        <a:ea typeface="Calibri"/>
                        <a:cs typeface="Times New Roman"/>
                      </a:endParaRPr>
                    </a:p>
                  </a:txBody>
                  <a:tcPr marL="68580" marR="68580" marT="0" marB="0"/>
                </a:tc>
              </a:tr>
            </a:tbl>
          </a:graphicData>
        </a:graphic>
      </p:graphicFrame>
      <p:sp>
        <p:nvSpPr>
          <p:cNvPr id="5" name="Rectangle 4"/>
          <p:cNvSpPr/>
          <p:nvPr/>
        </p:nvSpPr>
        <p:spPr>
          <a:xfrm>
            <a:off x="533400" y="4639548"/>
            <a:ext cx="4572000" cy="1477328"/>
          </a:xfrm>
          <a:prstGeom prst="rect">
            <a:avLst/>
          </a:prstGeom>
        </p:spPr>
        <p:txBody>
          <a:bodyPr>
            <a:spAutoFit/>
          </a:bodyPr>
          <a:lstStyle/>
          <a:p>
            <a:r>
              <a:rPr lang="en-US" b="1" dirty="0"/>
              <a:t>Contact Information:</a:t>
            </a:r>
            <a:endParaRPr lang="en-US" dirty="0"/>
          </a:p>
          <a:p>
            <a:r>
              <a:rPr lang="en-US" b="1" dirty="0"/>
              <a:t>OTSO:</a:t>
            </a:r>
            <a:r>
              <a:rPr lang="en-US" dirty="0"/>
              <a:t>  614/466-3250</a:t>
            </a:r>
          </a:p>
          <a:p>
            <a:r>
              <a:rPr lang="en-US" b="1" dirty="0" smtClean="0"/>
              <a:t>Rick Beverley:</a:t>
            </a:r>
            <a:r>
              <a:rPr lang="en-US" dirty="0" smtClean="0"/>
              <a:t>  330/697-1714</a:t>
            </a:r>
            <a:endParaRPr lang="en-US" dirty="0"/>
          </a:p>
          <a:p>
            <a:r>
              <a:rPr lang="en-US" b="1" dirty="0"/>
              <a:t>OSP Patrol Post:</a:t>
            </a:r>
            <a:r>
              <a:rPr lang="en-US" dirty="0"/>
              <a:t>  </a:t>
            </a:r>
            <a:r>
              <a:rPr lang="en-US" u="sng" dirty="0">
                <a:hlinkClick r:id="rId3"/>
              </a:rPr>
              <a:t>http://statepatrol.ohio.gov/Counties.stm</a:t>
            </a:r>
            <a:endParaRPr lang="en-US" dirty="0"/>
          </a:p>
        </p:txBody>
      </p:sp>
    </p:spTree>
    <p:extLst>
      <p:ext uri="{BB962C8B-B14F-4D97-AF65-F5344CB8AC3E}">
        <p14:creationId xmlns:p14="http://schemas.microsoft.com/office/powerpoint/2010/main" val="2749487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Expense Detail Modifications</a:t>
            </a:r>
            <a:endParaRPr lang="en-US" dirty="0"/>
          </a:p>
        </p:txBody>
      </p:sp>
      <p:pic>
        <p:nvPicPr>
          <p:cNvPr id="972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1328738"/>
            <a:ext cx="4918075" cy="5376862"/>
          </a:xfrm>
        </p:spPr>
      </p:pic>
      <p:sp>
        <p:nvSpPr>
          <p:cNvPr id="5" name="TextBox 4"/>
          <p:cNvSpPr txBox="1"/>
          <p:nvPr/>
        </p:nvSpPr>
        <p:spPr>
          <a:xfrm>
            <a:off x="228600" y="1524000"/>
            <a:ext cx="3733800" cy="2586038"/>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The Comments are still at the top of the screen for reference.</a:t>
            </a:r>
          </a:p>
          <a:p>
            <a:pPr marL="342900" indent="-342900" fontAlgn="auto">
              <a:spcBef>
                <a:spcPts val="0"/>
              </a:spcBef>
              <a:spcAft>
                <a:spcPts val="0"/>
              </a:spcAft>
              <a:buFontTx/>
              <a:buAutoNum type="arabicPeriod"/>
              <a:defRPr/>
            </a:pPr>
            <a:r>
              <a:rPr lang="en-US" dirty="0">
                <a:latin typeface="+mn-lt"/>
              </a:rPr>
              <a:t>Find the line item you need to correct, select the radio button.</a:t>
            </a:r>
          </a:p>
          <a:p>
            <a:pPr marL="342900" indent="-342900" fontAlgn="auto">
              <a:spcBef>
                <a:spcPts val="0"/>
              </a:spcBef>
              <a:spcAft>
                <a:spcPts val="0"/>
              </a:spcAft>
              <a:buFontTx/>
              <a:buAutoNum type="arabicPeriod"/>
              <a:defRPr/>
            </a:pPr>
            <a:r>
              <a:rPr lang="en-US" dirty="0">
                <a:latin typeface="+mn-lt"/>
              </a:rPr>
              <a:t>To make changes to the entry, click “Edit”.</a:t>
            </a:r>
          </a:p>
          <a:p>
            <a:pPr marL="342900" indent="-342900" fontAlgn="auto">
              <a:spcBef>
                <a:spcPts val="0"/>
              </a:spcBef>
              <a:spcAft>
                <a:spcPts val="0"/>
              </a:spcAft>
              <a:buFontTx/>
              <a:buAutoNum type="arabicPeriod"/>
              <a:defRPr/>
            </a:pPr>
            <a:r>
              <a:rPr lang="en-US" dirty="0">
                <a:latin typeface="+mn-lt"/>
              </a:rPr>
              <a:t>To delete the entry, click “Delete”.</a:t>
            </a:r>
          </a:p>
          <a:p>
            <a:pPr fontAlgn="auto">
              <a:spcBef>
                <a:spcPts val="0"/>
              </a:spcBef>
              <a:spcAft>
                <a:spcPts val="0"/>
              </a:spcAft>
              <a:defRPr/>
            </a:pPr>
            <a:endParaRPr lang="en-US" dirty="0">
              <a:latin typeface="+mn-lt"/>
            </a:endParaRPr>
          </a:p>
        </p:txBody>
      </p:sp>
      <p:sp>
        <p:nvSpPr>
          <p:cNvPr id="6" name="Oval 5"/>
          <p:cNvSpPr/>
          <p:nvPr/>
        </p:nvSpPr>
        <p:spPr>
          <a:xfrm>
            <a:off x="4267200" y="1752600"/>
            <a:ext cx="449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419600" y="5486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848600" y="4038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8288338" y="4038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289" name="TextBox 9"/>
          <p:cNvSpPr txBox="1">
            <a:spLocks noChangeArrowheads="1"/>
          </p:cNvSpPr>
          <p:nvPr/>
        </p:nvSpPr>
        <p:spPr bwMode="auto">
          <a:xfrm>
            <a:off x="6324600" y="1752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7290" name="TextBox 10"/>
          <p:cNvSpPr txBox="1">
            <a:spLocks noChangeArrowheads="1"/>
          </p:cNvSpPr>
          <p:nvPr/>
        </p:nvSpPr>
        <p:spPr bwMode="auto">
          <a:xfrm>
            <a:off x="5029200" y="5416550"/>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97291" name="TextBox 11"/>
          <p:cNvSpPr txBox="1">
            <a:spLocks noChangeArrowheads="1"/>
          </p:cNvSpPr>
          <p:nvPr/>
        </p:nvSpPr>
        <p:spPr bwMode="auto">
          <a:xfrm>
            <a:off x="7667625" y="3825875"/>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97292" name="TextBox 12"/>
          <p:cNvSpPr txBox="1">
            <a:spLocks noChangeArrowheads="1"/>
          </p:cNvSpPr>
          <p:nvPr/>
        </p:nvSpPr>
        <p:spPr bwMode="auto">
          <a:xfrm>
            <a:off x="8615363" y="3821113"/>
            <a:ext cx="16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3" name="Rectangle 2"/>
          <p:cNvSpPr/>
          <p:nvPr/>
        </p:nvSpPr>
        <p:spPr>
          <a:xfrm>
            <a:off x="7010400" y="1600200"/>
            <a:ext cx="4572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290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Expense Detail Modifications</a:t>
            </a:r>
            <a:endParaRPr lang="en-US" dirty="0"/>
          </a:p>
        </p:txBody>
      </p:sp>
      <p:pic>
        <p:nvPicPr>
          <p:cNvPr id="983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30638" y="1371600"/>
            <a:ext cx="5205412" cy="5410200"/>
          </a:xfrm>
        </p:spPr>
      </p:pic>
      <p:sp>
        <p:nvSpPr>
          <p:cNvPr id="5" name="TextBox 4"/>
          <p:cNvSpPr txBox="1"/>
          <p:nvPr/>
        </p:nvSpPr>
        <p:spPr>
          <a:xfrm>
            <a:off x="228600" y="1371600"/>
            <a:ext cx="3505200" cy="3694113"/>
          </a:xfrm>
          <a:prstGeom prst="rect">
            <a:avLst/>
          </a:prstGeom>
          <a:noFill/>
        </p:spPr>
        <p:txBody>
          <a:bodyPr>
            <a:spAutoFit/>
          </a:bodyPr>
          <a:lstStyle/>
          <a:p>
            <a:pPr marL="342900" indent="-342900" fontAlgn="auto">
              <a:spcBef>
                <a:spcPts val="0"/>
              </a:spcBef>
              <a:spcAft>
                <a:spcPts val="0"/>
              </a:spcAft>
              <a:buFontTx/>
              <a:buAutoNum type="arabicPeriod"/>
              <a:defRPr/>
            </a:pPr>
            <a:r>
              <a:rPr lang="en-US" dirty="0">
                <a:latin typeface="+mn-lt"/>
              </a:rPr>
              <a:t>The top box will populate with the information previously entered.</a:t>
            </a:r>
          </a:p>
          <a:p>
            <a:pPr marL="342900" indent="-342900" fontAlgn="auto">
              <a:spcBef>
                <a:spcPts val="0"/>
              </a:spcBef>
              <a:spcAft>
                <a:spcPts val="0"/>
              </a:spcAft>
              <a:buFontTx/>
              <a:buAutoNum type="arabicPeriod"/>
              <a:defRPr/>
            </a:pPr>
            <a:r>
              <a:rPr lang="en-US" dirty="0">
                <a:latin typeface="+mn-lt"/>
              </a:rPr>
              <a:t>Make the corrections in the top box.</a:t>
            </a:r>
          </a:p>
          <a:p>
            <a:pPr marL="342900" indent="-342900" fontAlgn="auto">
              <a:spcBef>
                <a:spcPts val="0"/>
              </a:spcBef>
              <a:spcAft>
                <a:spcPts val="0"/>
              </a:spcAft>
              <a:buFontTx/>
              <a:buAutoNum type="arabicPeriod"/>
              <a:defRPr/>
            </a:pPr>
            <a:r>
              <a:rPr lang="en-US" dirty="0">
                <a:latin typeface="+mn-lt"/>
              </a:rPr>
              <a:t>Click “Save”.</a:t>
            </a:r>
          </a:p>
          <a:p>
            <a:pPr marL="342900" indent="-342900" fontAlgn="auto">
              <a:spcBef>
                <a:spcPts val="0"/>
              </a:spcBef>
              <a:spcAft>
                <a:spcPts val="0"/>
              </a:spcAft>
              <a:buFontTx/>
              <a:buAutoNum type="arabicPeriod"/>
              <a:defRPr/>
            </a:pPr>
            <a:r>
              <a:rPr lang="en-US" dirty="0">
                <a:latin typeface="+mn-lt"/>
              </a:rPr>
              <a:t>To make corrections on the claim attachment page, click “Claim Attachments” tab.</a:t>
            </a:r>
          </a:p>
          <a:p>
            <a:pPr marL="342900" indent="-342900" fontAlgn="auto">
              <a:spcBef>
                <a:spcPts val="0"/>
              </a:spcBef>
              <a:spcAft>
                <a:spcPts val="0"/>
              </a:spcAft>
              <a:buFontTx/>
              <a:buAutoNum type="arabicPeriod"/>
              <a:defRPr/>
            </a:pPr>
            <a:r>
              <a:rPr lang="en-US" dirty="0">
                <a:latin typeface="+mn-lt"/>
              </a:rPr>
              <a:t>If all corrections are complete, click “Expense Summary”.</a:t>
            </a:r>
          </a:p>
          <a:p>
            <a:pPr fontAlgn="auto">
              <a:spcBef>
                <a:spcPts val="0"/>
              </a:spcBef>
              <a:spcAft>
                <a:spcPts val="0"/>
              </a:spcAft>
              <a:defRPr/>
            </a:pPr>
            <a:endParaRPr lang="en-US" dirty="0">
              <a:latin typeface="+mn-lt"/>
            </a:endParaRPr>
          </a:p>
        </p:txBody>
      </p:sp>
      <p:sp>
        <p:nvSpPr>
          <p:cNvPr id="6" name="Oval 5"/>
          <p:cNvSpPr/>
          <p:nvPr/>
        </p:nvSpPr>
        <p:spPr>
          <a:xfrm>
            <a:off x="7870825" y="2035175"/>
            <a:ext cx="457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Left Brace 6"/>
          <p:cNvSpPr/>
          <p:nvPr/>
        </p:nvSpPr>
        <p:spPr>
          <a:xfrm>
            <a:off x="5181600" y="2225675"/>
            <a:ext cx="304800" cy="2117725"/>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8311" name="TextBox 7"/>
          <p:cNvSpPr txBox="1">
            <a:spLocks noChangeArrowheads="1"/>
          </p:cNvSpPr>
          <p:nvPr/>
        </p:nvSpPr>
        <p:spPr bwMode="auto">
          <a:xfrm>
            <a:off x="3962400" y="24384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98312" name="TextBox 8"/>
          <p:cNvSpPr txBox="1">
            <a:spLocks noChangeArrowheads="1"/>
          </p:cNvSpPr>
          <p:nvPr/>
        </p:nvSpPr>
        <p:spPr bwMode="auto">
          <a:xfrm>
            <a:off x="4876800" y="3125788"/>
            <a:ext cx="304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98313" name="TextBox 9"/>
          <p:cNvSpPr txBox="1">
            <a:spLocks noChangeArrowheads="1"/>
          </p:cNvSpPr>
          <p:nvPr/>
        </p:nvSpPr>
        <p:spPr bwMode="auto">
          <a:xfrm>
            <a:off x="7772400" y="17526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1" name="Oval 10"/>
          <p:cNvSpPr/>
          <p:nvPr/>
        </p:nvSpPr>
        <p:spPr>
          <a:xfrm>
            <a:off x="6096000" y="1916113"/>
            <a:ext cx="990600" cy="141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321175" y="1893888"/>
            <a:ext cx="838200" cy="184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16" name="TextBox 12"/>
          <p:cNvSpPr txBox="1">
            <a:spLocks noChangeArrowheads="1"/>
          </p:cNvSpPr>
          <p:nvPr/>
        </p:nvSpPr>
        <p:spPr bwMode="auto">
          <a:xfrm>
            <a:off x="7086600" y="1801813"/>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4</a:t>
            </a:r>
          </a:p>
        </p:txBody>
      </p:sp>
      <p:sp>
        <p:nvSpPr>
          <p:cNvPr id="98317" name="TextBox 13"/>
          <p:cNvSpPr txBox="1">
            <a:spLocks noChangeArrowheads="1"/>
          </p:cNvSpPr>
          <p:nvPr/>
        </p:nvSpPr>
        <p:spPr bwMode="auto">
          <a:xfrm>
            <a:off x="4092575" y="1762125"/>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5</a:t>
            </a:r>
          </a:p>
        </p:txBody>
      </p:sp>
    </p:spTree>
    <p:extLst>
      <p:ext uri="{BB962C8B-B14F-4D97-AF65-F5344CB8AC3E}">
        <p14:creationId xmlns:p14="http://schemas.microsoft.com/office/powerpoint/2010/main" val="22265224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Modifications</a:t>
            </a:r>
            <a:endParaRPr lang="en-US" dirty="0"/>
          </a:p>
        </p:txBody>
      </p:sp>
      <p:pic>
        <p:nvPicPr>
          <p:cNvPr id="993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38575" y="1295400"/>
            <a:ext cx="5224463" cy="5486400"/>
          </a:xfrm>
        </p:spPr>
      </p:pic>
      <p:sp>
        <p:nvSpPr>
          <p:cNvPr id="99332" name="TextBox 4"/>
          <p:cNvSpPr txBox="1">
            <a:spLocks noChangeArrowheads="1"/>
          </p:cNvSpPr>
          <p:nvPr/>
        </p:nvSpPr>
        <p:spPr bwMode="auto">
          <a:xfrm>
            <a:off x="76200" y="1600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To modify the current attachment, check the box next to the attachment.</a:t>
            </a:r>
          </a:p>
          <a:p>
            <a:pPr eaLnBrk="1" hangingPunct="1">
              <a:buFontTx/>
              <a:buAutoNum type="arabicPeriod"/>
            </a:pPr>
            <a:r>
              <a:rPr lang="en-US"/>
              <a:t>To delete, click “Delete”.</a:t>
            </a:r>
          </a:p>
          <a:p>
            <a:pPr eaLnBrk="1" hangingPunct="1">
              <a:buFontTx/>
              <a:buAutoNum type="arabicPeriod"/>
            </a:pPr>
            <a:r>
              <a:rPr lang="en-US"/>
              <a:t>To edit, click “Edit”.</a:t>
            </a:r>
          </a:p>
          <a:p>
            <a:pPr eaLnBrk="1" hangingPunct="1">
              <a:buFontTx/>
              <a:buAutoNum type="arabicPeriod"/>
            </a:pPr>
            <a:r>
              <a:rPr lang="en-US"/>
              <a:t>To add additional files, click “Add”.</a:t>
            </a:r>
          </a:p>
        </p:txBody>
      </p:sp>
      <p:sp>
        <p:nvSpPr>
          <p:cNvPr id="6" name="Oval 5"/>
          <p:cNvSpPr/>
          <p:nvPr/>
        </p:nvSpPr>
        <p:spPr>
          <a:xfrm>
            <a:off x="4191000" y="3078163"/>
            <a:ext cx="228600" cy="274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305800" y="2743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7924800" y="2743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96200" y="1447800"/>
            <a:ext cx="1295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8156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Edit</a:t>
            </a:r>
            <a:endParaRPr lang="en-US" dirty="0"/>
          </a:p>
        </p:txBody>
      </p:sp>
      <p:pic>
        <p:nvPicPr>
          <p:cNvPr id="1003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9813" y="1371600"/>
            <a:ext cx="5430837" cy="5410200"/>
          </a:xfrm>
        </p:spPr>
      </p:pic>
      <p:sp>
        <p:nvSpPr>
          <p:cNvPr id="100356" name="TextBox 4"/>
          <p:cNvSpPr txBox="1">
            <a:spLocks noChangeArrowheads="1"/>
          </p:cNvSpPr>
          <p:nvPr/>
        </p:nvSpPr>
        <p:spPr bwMode="auto">
          <a:xfrm>
            <a:off x="152400" y="13716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dirty="0"/>
              <a:t>Change the title, or</a:t>
            </a:r>
          </a:p>
          <a:p>
            <a:pPr eaLnBrk="1" hangingPunct="1">
              <a:buFontTx/>
              <a:buAutoNum type="arabicPeriod"/>
            </a:pPr>
            <a:r>
              <a:rPr lang="en-US" dirty="0"/>
              <a:t>Attach </a:t>
            </a:r>
            <a:r>
              <a:rPr lang="en-US" dirty="0" smtClean="0"/>
              <a:t>an updated file </a:t>
            </a:r>
            <a:r>
              <a:rPr lang="en-US" dirty="0"/>
              <a:t>by clicking “Browse”.</a:t>
            </a:r>
          </a:p>
          <a:p>
            <a:pPr eaLnBrk="1" hangingPunct="1">
              <a:buFontTx/>
              <a:buAutoNum type="arabicPeriod"/>
            </a:pPr>
            <a:r>
              <a:rPr lang="en-US" dirty="0"/>
              <a:t>Click “Save”.</a:t>
            </a:r>
          </a:p>
        </p:txBody>
      </p:sp>
      <p:sp>
        <p:nvSpPr>
          <p:cNvPr id="6" name="Oval 5"/>
          <p:cNvSpPr/>
          <p:nvPr/>
        </p:nvSpPr>
        <p:spPr>
          <a:xfrm>
            <a:off x="3886200" y="2971800"/>
            <a:ext cx="2209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8229600" y="3124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077200" y="2743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360" name="TextBox 8"/>
          <p:cNvSpPr txBox="1">
            <a:spLocks noChangeArrowheads="1"/>
          </p:cNvSpPr>
          <p:nvPr/>
        </p:nvSpPr>
        <p:spPr bwMode="auto">
          <a:xfrm>
            <a:off x="5105400" y="2971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1</a:t>
            </a:r>
          </a:p>
        </p:txBody>
      </p:sp>
      <p:sp>
        <p:nvSpPr>
          <p:cNvPr id="100361" name="TextBox 9"/>
          <p:cNvSpPr txBox="1">
            <a:spLocks noChangeArrowheads="1"/>
          </p:cNvSpPr>
          <p:nvPr/>
        </p:nvSpPr>
        <p:spPr bwMode="auto">
          <a:xfrm>
            <a:off x="7848600" y="3048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2</a:t>
            </a:r>
          </a:p>
        </p:txBody>
      </p:sp>
      <p:sp>
        <p:nvSpPr>
          <p:cNvPr id="100362" name="TextBox 10"/>
          <p:cNvSpPr txBox="1">
            <a:spLocks noChangeArrowheads="1"/>
          </p:cNvSpPr>
          <p:nvPr/>
        </p:nvSpPr>
        <p:spPr bwMode="auto">
          <a:xfrm>
            <a:off x="8077200" y="2438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3" name="Rectangle 2"/>
          <p:cNvSpPr/>
          <p:nvPr/>
        </p:nvSpPr>
        <p:spPr>
          <a:xfrm>
            <a:off x="7620000" y="1524000"/>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5436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Add</a:t>
            </a:r>
            <a:endParaRPr lang="en-US" dirty="0"/>
          </a:p>
        </p:txBody>
      </p:sp>
      <p:pic>
        <p:nvPicPr>
          <p:cNvPr id="101379"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27463" y="1371600"/>
            <a:ext cx="5232400" cy="5410200"/>
          </a:xfrm>
        </p:spPr>
      </p:pic>
      <p:sp>
        <p:nvSpPr>
          <p:cNvPr id="101380" name="TextBox 8"/>
          <p:cNvSpPr txBox="1">
            <a:spLocks noChangeArrowheads="1"/>
          </p:cNvSpPr>
          <p:nvPr/>
        </p:nvSpPr>
        <p:spPr bwMode="auto">
          <a:xfrm>
            <a:off x="142875" y="15240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t>Enter the title.</a:t>
            </a:r>
          </a:p>
          <a:p>
            <a:pPr eaLnBrk="1" hangingPunct="1">
              <a:buFontTx/>
              <a:buAutoNum type="arabicPeriod"/>
            </a:pPr>
            <a:r>
              <a:rPr lang="en-US"/>
              <a:t>Click “Browse” to locate the file on your computer.</a:t>
            </a:r>
          </a:p>
          <a:p>
            <a:pPr eaLnBrk="1" hangingPunct="1">
              <a:buFontTx/>
              <a:buAutoNum type="arabicPeriod"/>
            </a:pPr>
            <a:r>
              <a:rPr lang="en-US"/>
              <a:t>Click “Save”.</a:t>
            </a:r>
          </a:p>
        </p:txBody>
      </p:sp>
      <p:sp>
        <p:nvSpPr>
          <p:cNvPr id="101381" name="TextBox 9"/>
          <p:cNvSpPr txBox="1">
            <a:spLocks noChangeArrowheads="1"/>
          </p:cNvSpPr>
          <p:nvPr/>
        </p:nvSpPr>
        <p:spPr bwMode="auto">
          <a:xfrm>
            <a:off x="5372100" y="26781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rPr>
              <a:t>1</a:t>
            </a:r>
          </a:p>
        </p:txBody>
      </p:sp>
      <p:sp>
        <p:nvSpPr>
          <p:cNvPr id="101382" name="TextBox 10"/>
          <p:cNvSpPr txBox="1">
            <a:spLocks noChangeArrowheads="1"/>
          </p:cNvSpPr>
          <p:nvPr/>
        </p:nvSpPr>
        <p:spPr bwMode="auto">
          <a:xfrm>
            <a:off x="7924800" y="28321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rPr>
              <a:t>2</a:t>
            </a:r>
          </a:p>
        </p:txBody>
      </p:sp>
      <p:sp>
        <p:nvSpPr>
          <p:cNvPr id="12" name="Oval 11"/>
          <p:cNvSpPr/>
          <p:nvPr/>
        </p:nvSpPr>
        <p:spPr>
          <a:xfrm>
            <a:off x="7239000" y="2895600"/>
            <a:ext cx="533400" cy="244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772400" y="2514600"/>
            <a:ext cx="533400" cy="209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385" name="TextBox 13"/>
          <p:cNvSpPr txBox="1">
            <a:spLocks noChangeArrowheads="1"/>
          </p:cNvSpPr>
          <p:nvPr/>
        </p:nvSpPr>
        <p:spPr bwMode="auto">
          <a:xfrm>
            <a:off x="7620000" y="2209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rPr>
              <a:t>3</a:t>
            </a:r>
          </a:p>
        </p:txBody>
      </p:sp>
      <p:sp>
        <p:nvSpPr>
          <p:cNvPr id="101386" name="TextBox 15"/>
          <p:cNvSpPr txBox="1">
            <a:spLocks noChangeArrowheads="1"/>
          </p:cNvSpPr>
          <p:nvPr/>
        </p:nvSpPr>
        <p:spPr bwMode="auto">
          <a:xfrm>
            <a:off x="533400" y="28321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 name="Rectangle 2"/>
          <p:cNvSpPr/>
          <p:nvPr/>
        </p:nvSpPr>
        <p:spPr>
          <a:xfrm>
            <a:off x="7620000" y="1524000"/>
            <a:ext cx="13716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055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Claim Attachment Modification</a:t>
            </a:r>
            <a:endParaRPr lang="en-US" dirty="0"/>
          </a:p>
        </p:txBody>
      </p:sp>
      <p:pic>
        <p:nvPicPr>
          <p:cNvPr id="1024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1344613"/>
            <a:ext cx="5176838" cy="5437187"/>
          </a:xfrm>
        </p:spPr>
      </p:pic>
      <p:sp>
        <p:nvSpPr>
          <p:cNvPr id="102404" name="TextBox 4"/>
          <p:cNvSpPr txBox="1">
            <a:spLocks noChangeArrowheads="1"/>
          </p:cNvSpPr>
          <p:nvPr/>
        </p:nvSpPr>
        <p:spPr bwMode="auto">
          <a:xfrm>
            <a:off x="152400" y="15240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When done deleting, editing and adding attachments, click “Back to Claim”.</a:t>
            </a:r>
          </a:p>
          <a:p>
            <a:pPr eaLnBrk="1" hangingPunct="1"/>
            <a:endParaRPr lang="en-US"/>
          </a:p>
        </p:txBody>
      </p:sp>
      <p:sp>
        <p:nvSpPr>
          <p:cNvPr id="6" name="Oval 5"/>
          <p:cNvSpPr/>
          <p:nvPr/>
        </p:nvSpPr>
        <p:spPr>
          <a:xfrm>
            <a:off x="4114800" y="22098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696200" y="1470546"/>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9551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Reimbursement Claim Modifications</a:t>
            </a:r>
            <a:endParaRPr lang="en-US" dirty="0"/>
          </a:p>
        </p:txBody>
      </p:sp>
      <p:pic>
        <p:nvPicPr>
          <p:cNvPr id="1034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1565275"/>
            <a:ext cx="4679950" cy="5216525"/>
          </a:xfrm>
        </p:spPr>
      </p:pic>
      <p:sp>
        <p:nvSpPr>
          <p:cNvPr id="103428" name="TextBox 4"/>
          <p:cNvSpPr txBox="1">
            <a:spLocks noChangeArrowheads="1"/>
          </p:cNvSpPr>
          <p:nvPr/>
        </p:nvSpPr>
        <p:spPr bwMode="auto">
          <a:xfrm>
            <a:off x="228600" y="14478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Verify that all the corrections mentioned in the Review Comments have been made.  If they have, click “Submit”.</a:t>
            </a:r>
          </a:p>
        </p:txBody>
      </p:sp>
      <p:sp>
        <p:nvSpPr>
          <p:cNvPr id="6" name="Oval 5"/>
          <p:cNvSpPr/>
          <p:nvPr/>
        </p:nvSpPr>
        <p:spPr>
          <a:xfrm>
            <a:off x="7543800" y="34290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7772400" y="1676400"/>
            <a:ext cx="1219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162800" y="2647950"/>
            <a:ext cx="3810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10200" y="3886200"/>
            <a:ext cx="1143000" cy="76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4419600"/>
            <a:ext cx="152400" cy="152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7287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Electronic Reimbursement</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smtClean="0"/>
              <a:t>Reimbursement can be received electronically by going to :</a:t>
            </a:r>
          </a:p>
          <a:p>
            <a:pPr marL="0" indent="0" eaLnBrk="1" fontAlgn="auto" hangingPunct="1">
              <a:spcAft>
                <a:spcPts val="0"/>
              </a:spcAft>
              <a:buFont typeface="Arial" pitchFamily="34" charset="0"/>
              <a:buNone/>
              <a:defRPr/>
            </a:pPr>
            <a:endParaRPr lang="en-US" dirty="0" smtClean="0"/>
          </a:p>
          <a:p>
            <a:pPr marL="0" indent="0" algn="ctr" eaLnBrk="1" fontAlgn="auto" hangingPunct="1">
              <a:spcAft>
                <a:spcPts val="0"/>
              </a:spcAft>
              <a:buFont typeface="Arial" pitchFamily="34" charset="0"/>
              <a:buNone/>
              <a:defRPr/>
            </a:pPr>
            <a:r>
              <a:rPr lang="en-US" dirty="0" smtClean="0"/>
              <a:t>http://ohiosharedservices.ohio.gov/Vendors.aspx</a:t>
            </a:r>
            <a:endParaRPr lang="en-US" dirty="0"/>
          </a:p>
          <a:p>
            <a:pPr marL="182880" indent="-182880" eaLnBrk="1" fontAlgn="auto" hangingPunct="1">
              <a:spcAft>
                <a:spcPts val="0"/>
              </a:spcAft>
              <a:buFont typeface="Arial" pitchFamily="34" charset="0"/>
              <a:buChar char="•"/>
              <a:defRPr/>
            </a:pPr>
            <a:endParaRPr lang="en-US" dirty="0" smtClean="0"/>
          </a:p>
          <a:p>
            <a:pPr marL="182880" indent="-182880" eaLnBrk="1" fontAlgn="auto" hangingPunct="1">
              <a:spcAft>
                <a:spcPts val="0"/>
              </a:spcAft>
              <a:buFont typeface="Arial" pitchFamily="34" charset="0"/>
              <a:buChar char="•"/>
              <a:defRPr/>
            </a:pPr>
            <a:endParaRPr lang="en-US" dirty="0"/>
          </a:p>
          <a:p>
            <a:pPr marL="182880" indent="-182880" eaLnBrk="1" fontAlgn="auto" hangingPunct="1">
              <a:spcAft>
                <a:spcPts val="0"/>
              </a:spcAft>
              <a:buFont typeface="Arial" pitchFamily="34" charset="0"/>
              <a:buChar char="•"/>
              <a:defRPr/>
            </a:pPr>
            <a:endParaRPr lang="en-US" dirty="0" smtClean="0"/>
          </a:p>
          <a:p>
            <a:pPr marL="0" indent="0" eaLnBrk="1" fontAlgn="auto" hangingPunct="1">
              <a:spcAft>
                <a:spcPts val="0"/>
              </a:spcAft>
              <a:buFont typeface="Arial" pitchFamily="34" charset="0"/>
              <a:buNone/>
              <a:defRPr/>
            </a:pPr>
            <a:r>
              <a:rPr lang="en-US" b="1" dirty="0" smtClean="0"/>
              <a:t>Check the box next to Reimbursement Claim Process on the Pre-Activity Form.</a:t>
            </a:r>
          </a:p>
          <a:p>
            <a:pPr marL="182880" indent="-182880" eaLnBrk="1" fontAlgn="auto" hangingPunct="1">
              <a:spcAft>
                <a:spcPts val="0"/>
              </a:spcAft>
              <a:buFont typeface="Arial" pitchFamily="34" charset="0"/>
              <a:buChar char="•"/>
              <a:defRPr/>
            </a:pPr>
            <a:endParaRPr lang="en-US" dirty="0"/>
          </a:p>
          <a:p>
            <a:pPr marL="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41037207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Process</a:t>
            </a:r>
            <a:endParaRPr lang="en-US" dirty="0"/>
          </a:p>
        </p:txBody>
      </p:sp>
      <p:sp>
        <p:nvSpPr>
          <p:cNvPr id="3" name="Content Placeholder 2"/>
          <p:cNvSpPr>
            <a:spLocks noGrp="1"/>
          </p:cNvSpPr>
          <p:nvPr>
            <p:ph idx="1"/>
          </p:nvPr>
        </p:nvSpPr>
        <p:spPr>
          <a:xfrm>
            <a:off x="457200" y="1600200"/>
            <a:ext cx="3886200" cy="4876800"/>
          </a:xfrm>
        </p:spPr>
        <p:txBody>
          <a:bodyPr/>
          <a:lstStyle/>
          <a:p>
            <a:pPr marL="0" indent="0">
              <a:buNone/>
            </a:pPr>
            <a:r>
              <a:rPr lang="en-US" dirty="0" smtClean="0"/>
              <a:t>All grant revisions must be submitted by September 1, 2014.</a:t>
            </a:r>
          </a:p>
          <a:p>
            <a:pPr marL="0" indent="0">
              <a:buNone/>
            </a:pPr>
            <a:endParaRPr lang="en-US" dirty="0"/>
          </a:p>
          <a:p>
            <a:pPr marL="0" indent="0">
              <a:buNone/>
            </a:pPr>
            <a:r>
              <a:rPr lang="en-US" dirty="0" smtClean="0"/>
              <a:t>To initiate a revision, click “Revise Grant”.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140" y="1371600"/>
            <a:ext cx="4594860" cy="5257800"/>
          </a:xfrm>
          <a:prstGeom prst="rect">
            <a:avLst/>
          </a:prstGeom>
        </p:spPr>
      </p:pic>
      <p:sp>
        <p:nvSpPr>
          <p:cNvPr id="5" name="Oval 4"/>
          <p:cNvSpPr/>
          <p:nvPr/>
        </p:nvSpPr>
        <p:spPr>
          <a:xfrm>
            <a:off x="8458200" y="21336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5652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Grant Revision</a:t>
            </a:r>
            <a:endParaRPr lang="en-US" dirty="0"/>
          </a:p>
        </p:txBody>
      </p:sp>
      <p:pic>
        <p:nvPicPr>
          <p:cNvPr id="1064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505700" cy="1304925"/>
          </a:xfrm>
        </p:spPr>
      </p:pic>
      <p:sp>
        <p:nvSpPr>
          <p:cNvPr id="106500" name="TextBox 4"/>
          <p:cNvSpPr txBox="1">
            <a:spLocks noChangeArrowheads="1"/>
          </p:cNvSpPr>
          <p:nvPr/>
        </p:nvSpPr>
        <p:spPr bwMode="auto">
          <a:xfrm>
            <a:off x="609600" y="31242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Once you click “Revise Grant”, you will receive this warning message:  </a:t>
            </a:r>
          </a:p>
          <a:p>
            <a:pPr eaLnBrk="1" hangingPunct="1"/>
            <a:endParaRPr lang="en-US"/>
          </a:p>
          <a:p>
            <a:pPr eaLnBrk="1" hangingPunct="1"/>
            <a:r>
              <a:rPr lang="en-US" b="1"/>
              <a:t>Once a revision has been initiated do not initiate a new reimbursement claim, and any initiated reimbursement claims including modifications cannot be submitted until the revision has been fully approved.</a:t>
            </a:r>
          </a:p>
        </p:txBody>
      </p:sp>
    </p:spTree>
    <p:extLst>
      <p:ext uri="{BB962C8B-B14F-4D97-AF65-F5344CB8AC3E}">
        <p14:creationId xmlns:p14="http://schemas.microsoft.com/office/powerpoint/2010/main" val="3736742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2456</TotalTime>
  <Words>9093</Words>
  <Application>Microsoft Office PowerPoint</Application>
  <PresentationFormat>On-screen Show (4:3)</PresentationFormat>
  <Paragraphs>1379</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Clarity</vt:lpstr>
      <vt:lpstr>Ohio Traffic Safety office</vt:lpstr>
      <vt:lpstr>Who Should View?</vt:lpstr>
      <vt:lpstr>Contact Information – Bucyrus District  </vt:lpstr>
      <vt:lpstr>Contact Information – Cambridge District </vt:lpstr>
      <vt:lpstr>Contact Information – Columbus District </vt:lpstr>
      <vt:lpstr>Contact Information – Findlay District </vt:lpstr>
      <vt:lpstr>Contact Information – Jackson District </vt:lpstr>
      <vt:lpstr>Contact Information – Piqua District </vt:lpstr>
      <vt:lpstr>Contact Information – Warren District </vt:lpstr>
      <vt:lpstr>Contact Information – Wilmington District </vt:lpstr>
      <vt:lpstr>Contact Information</vt:lpstr>
      <vt:lpstr>FFY  2014 Pre-Activity Form</vt:lpstr>
      <vt:lpstr>Activity Dates</vt:lpstr>
      <vt:lpstr>PDF</vt:lpstr>
      <vt:lpstr>PDF</vt:lpstr>
      <vt:lpstr>PDF</vt:lpstr>
      <vt:lpstr>Mandatory National Mobilizations</vt:lpstr>
      <vt:lpstr>Allowable Costs</vt:lpstr>
      <vt:lpstr>Unallowable Costs</vt:lpstr>
      <vt:lpstr>Request to Purchase Form</vt:lpstr>
      <vt:lpstr>Grant Revisions</vt:lpstr>
      <vt:lpstr>Terms and Conditions</vt:lpstr>
      <vt:lpstr>Terms and Conditions</vt:lpstr>
      <vt:lpstr>Terms and Conditions</vt:lpstr>
      <vt:lpstr>Terms and Conditions </vt:lpstr>
      <vt:lpstr>Terms and Conditions</vt:lpstr>
      <vt:lpstr>Terms and Conditions </vt:lpstr>
      <vt:lpstr>Terms and Conditions</vt:lpstr>
      <vt:lpstr>High Visibility Enforcement Overtime Grant</vt:lpstr>
      <vt:lpstr>Monthly Enforcement Report</vt:lpstr>
      <vt:lpstr>Progress Reports</vt:lpstr>
      <vt:lpstr>Monthly Enforcement Reports</vt:lpstr>
      <vt:lpstr>Enforcement Report Menu</vt:lpstr>
      <vt:lpstr>Enforcement Report</vt:lpstr>
      <vt:lpstr>Daytime Enforcement Report</vt:lpstr>
      <vt:lpstr>Nighttime Enforcement Report</vt:lpstr>
      <vt:lpstr>Daytime Sobriety Checkpoint</vt:lpstr>
      <vt:lpstr>Daytime Sobriety Checkpoint</vt:lpstr>
      <vt:lpstr>Daytime Sobriety Checkpoint</vt:lpstr>
      <vt:lpstr>Nighttime Sobriety Checkpoint</vt:lpstr>
      <vt:lpstr>Nighttime Sobriety Checkpoint</vt:lpstr>
      <vt:lpstr>Nighttime Sobriety Checkpoint</vt:lpstr>
      <vt:lpstr>Enforcement Report Attachments</vt:lpstr>
      <vt:lpstr>Enforcement Report Menu</vt:lpstr>
      <vt:lpstr>Report Submitted </vt:lpstr>
      <vt:lpstr>Narrative Progress Report</vt:lpstr>
      <vt:lpstr>Narrative Progress Reports</vt:lpstr>
      <vt:lpstr>Narrative Progress Report Menu</vt:lpstr>
      <vt:lpstr>Narrative Progress Report</vt:lpstr>
      <vt:lpstr>Fatal Goal Progress</vt:lpstr>
      <vt:lpstr>Seat Belt Goal Progress</vt:lpstr>
      <vt:lpstr>Alcohol Goal Progress</vt:lpstr>
      <vt:lpstr>Other Grant Related Information</vt:lpstr>
      <vt:lpstr>Other Grant Related Information</vt:lpstr>
      <vt:lpstr>Narrative Progress Report Menu</vt:lpstr>
      <vt:lpstr>Report Submitted</vt:lpstr>
      <vt:lpstr>Annual Report </vt:lpstr>
      <vt:lpstr>Annual Report</vt:lpstr>
      <vt:lpstr>Annual Report Menu</vt:lpstr>
      <vt:lpstr>Annual Report Menu</vt:lpstr>
      <vt:lpstr>Fatal Goal Results</vt:lpstr>
      <vt:lpstr>Seat Belt Goal Results</vt:lpstr>
      <vt:lpstr>Alcohol Goal Results</vt:lpstr>
      <vt:lpstr>Other Grant Related Information</vt:lpstr>
      <vt:lpstr>Annual Report Menu</vt:lpstr>
      <vt:lpstr>Report Submitted </vt:lpstr>
      <vt:lpstr>Report Submitted Process</vt:lpstr>
      <vt:lpstr>Report Modifications</vt:lpstr>
      <vt:lpstr>Report Modification</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Process</vt:lpstr>
      <vt:lpstr>Reimbursement Claim Modifications</vt:lpstr>
      <vt:lpstr>Expense Detail Modifications</vt:lpstr>
      <vt:lpstr>Expense Detail Modifications</vt:lpstr>
      <vt:lpstr>Claim Attachment Modifications</vt:lpstr>
      <vt:lpstr>Claim Attachment Edit</vt:lpstr>
      <vt:lpstr>Claim Attachment Add</vt:lpstr>
      <vt:lpstr>Claim Attachment Modification</vt:lpstr>
      <vt:lpstr>Reimbursement Claim Modifications</vt:lpstr>
      <vt:lpstr>Electronic Reimbursement</vt:lpstr>
      <vt:lpstr>Revision Process</vt:lpstr>
      <vt:lpstr>Grant Revision</vt:lpstr>
      <vt:lpstr>Grant Revision</vt:lpstr>
      <vt:lpstr>Narrative Page Revisions</vt:lpstr>
      <vt:lpstr>Narrative Page Revisions</vt:lpstr>
      <vt:lpstr>Narrative Page Revisions</vt:lpstr>
      <vt:lpstr>Narrative Page Revisions</vt:lpstr>
      <vt:lpstr>Narrative Page Revisions</vt:lpstr>
      <vt:lpstr>Narrative Page Revisions</vt:lpstr>
      <vt:lpstr>Grant Revision</vt:lpstr>
      <vt:lpstr>Grant Revisions</vt:lpstr>
      <vt:lpstr>Grant Revision Modifications Required</vt:lpstr>
      <vt:lpstr>Grant Revision Modifications Required</vt:lpstr>
      <vt:lpstr>Grant Revision Modifications Required</vt:lpstr>
      <vt:lpstr>Controlling Access to Grant</vt:lpstr>
      <vt:lpstr>Controlling Access to Grant</vt:lpstr>
      <vt:lpstr>Controlling Access to Grant</vt:lpstr>
      <vt:lpstr>Controlling Access to Grant</vt:lpstr>
      <vt:lpstr>Controlling Access to Grant</vt:lpstr>
      <vt:lpstr>Controlling Access to Grant</vt:lpstr>
      <vt:lpstr>Controlling Access to Grant</vt:lpstr>
      <vt:lpstr>Controlling Access to GRANTS</vt:lpstr>
      <vt:lpstr>Controlling Access to GRANTS</vt:lpstr>
      <vt:lpstr>Agency Information</vt:lpstr>
      <vt:lpstr>Agency Information</vt:lpstr>
      <vt:lpstr>Pre-Activity Form Completion</vt:lpstr>
      <vt:lpstr>Questions? </vt:lpstr>
    </vt:vector>
  </TitlesOfParts>
  <Company>ODPS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OCJS – Traffic Safety</dc:title>
  <dc:creator>Lori Genzen</dc:creator>
  <cp:lastModifiedBy>Lori Genzen</cp:lastModifiedBy>
  <cp:revision>86</cp:revision>
  <dcterms:created xsi:type="dcterms:W3CDTF">2012-06-25T16:39:46Z</dcterms:created>
  <dcterms:modified xsi:type="dcterms:W3CDTF">2013-09-25T13:21:35Z</dcterms:modified>
</cp:coreProperties>
</file>