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8"/>
  </p:notesMasterIdLst>
  <p:sldIdLst>
    <p:sldId id="257" r:id="rId2"/>
    <p:sldId id="313" r:id="rId3"/>
    <p:sldId id="395" r:id="rId4"/>
    <p:sldId id="396" r:id="rId5"/>
    <p:sldId id="397" r:id="rId6"/>
    <p:sldId id="398" r:id="rId7"/>
    <p:sldId id="399" r:id="rId8"/>
    <p:sldId id="400" r:id="rId9"/>
    <p:sldId id="401" r:id="rId10"/>
    <p:sldId id="402" r:id="rId11"/>
    <p:sldId id="390" r:id="rId12"/>
    <p:sldId id="262" r:id="rId13"/>
    <p:sldId id="263" r:id="rId14"/>
    <p:sldId id="264" r:id="rId15"/>
    <p:sldId id="265" r:id="rId16"/>
    <p:sldId id="266" r:id="rId17"/>
    <p:sldId id="267" r:id="rId18"/>
    <p:sldId id="268" r:id="rId19"/>
    <p:sldId id="269" r:id="rId20"/>
    <p:sldId id="270" r:id="rId21"/>
    <p:sldId id="271" r:id="rId22"/>
    <p:sldId id="272" r:id="rId23"/>
    <p:sldId id="314" r:id="rId24"/>
    <p:sldId id="274" r:id="rId25"/>
    <p:sldId id="275" r:id="rId26"/>
    <p:sldId id="283" r:id="rId27"/>
    <p:sldId id="315" r:id="rId28"/>
    <p:sldId id="278" r:id="rId29"/>
    <p:sldId id="279" r:id="rId30"/>
    <p:sldId id="280" r:id="rId31"/>
    <p:sldId id="281" r:id="rId32"/>
    <p:sldId id="282" r:id="rId33"/>
    <p:sldId id="284" r:id="rId34"/>
    <p:sldId id="285" r:id="rId35"/>
    <p:sldId id="286" r:id="rId36"/>
    <p:sldId id="287" r:id="rId37"/>
    <p:sldId id="316" r:id="rId38"/>
    <p:sldId id="317" r:id="rId39"/>
    <p:sldId id="318" r:id="rId40"/>
    <p:sldId id="319" r:id="rId41"/>
    <p:sldId id="320" r:id="rId42"/>
    <p:sldId id="321" r:id="rId43"/>
    <p:sldId id="322" r:id="rId44"/>
    <p:sldId id="326" r:id="rId45"/>
    <p:sldId id="327" r:id="rId46"/>
    <p:sldId id="328" r:id="rId47"/>
    <p:sldId id="325" r:id="rId48"/>
    <p:sldId id="323" r:id="rId49"/>
    <p:sldId id="380" r:id="rId50"/>
    <p:sldId id="288" r:id="rId51"/>
    <p:sldId id="289" r:id="rId52"/>
    <p:sldId id="290" r:id="rId53"/>
    <p:sldId id="329" r:id="rId54"/>
    <p:sldId id="381" r:id="rId55"/>
    <p:sldId id="334" r:id="rId56"/>
    <p:sldId id="331" r:id="rId57"/>
    <p:sldId id="332" r:id="rId58"/>
    <p:sldId id="335" r:id="rId59"/>
    <p:sldId id="336" r:id="rId60"/>
    <p:sldId id="333" r:id="rId61"/>
    <p:sldId id="291" r:id="rId62"/>
    <p:sldId id="292" r:id="rId63"/>
    <p:sldId id="293" r:id="rId64"/>
    <p:sldId id="294" r:id="rId65"/>
    <p:sldId id="295" r:id="rId66"/>
    <p:sldId id="296" r:id="rId67"/>
    <p:sldId id="297" r:id="rId68"/>
    <p:sldId id="298" r:id="rId69"/>
    <p:sldId id="299" r:id="rId70"/>
    <p:sldId id="312" r:id="rId71"/>
    <p:sldId id="300" r:id="rId72"/>
    <p:sldId id="311" r:id="rId73"/>
    <p:sldId id="301" r:id="rId74"/>
    <p:sldId id="303" r:id="rId75"/>
    <p:sldId id="304" r:id="rId76"/>
    <p:sldId id="305" r:id="rId77"/>
    <p:sldId id="391" r:id="rId78"/>
    <p:sldId id="392" r:id="rId79"/>
    <p:sldId id="393" r:id="rId80"/>
    <p:sldId id="394" r:id="rId81"/>
    <p:sldId id="306" r:id="rId82"/>
    <p:sldId id="307" r:id="rId83"/>
    <p:sldId id="308" r:id="rId84"/>
    <p:sldId id="337" r:id="rId85"/>
    <p:sldId id="338" r:id="rId86"/>
    <p:sldId id="339" r:id="rId87"/>
    <p:sldId id="341" r:id="rId88"/>
    <p:sldId id="342" r:id="rId89"/>
    <p:sldId id="343" r:id="rId90"/>
    <p:sldId id="344" r:id="rId91"/>
    <p:sldId id="340" r:id="rId92"/>
    <p:sldId id="345" r:id="rId93"/>
    <p:sldId id="310" r:id="rId94"/>
    <p:sldId id="346" r:id="rId95"/>
    <p:sldId id="347" r:id="rId96"/>
    <p:sldId id="348" r:id="rId97"/>
    <p:sldId id="349" r:id="rId98"/>
    <p:sldId id="352" r:id="rId99"/>
    <p:sldId id="353" r:id="rId100"/>
    <p:sldId id="354" r:id="rId101"/>
    <p:sldId id="350"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84" d="100"/>
          <a:sy n="84" d="100"/>
        </p:scale>
        <p:origin x="-142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D709EB-E720-447A-AF9F-F2A412EB5BBE}" type="datetimeFigureOut">
              <a:rPr lang="en-US"/>
              <a:pPr>
                <a:defRPr/>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DD50405-C984-44A0-BB12-482D73039F63}" type="slidenum">
              <a:rPr lang="en-US"/>
              <a:pPr>
                <a:defRPr/>
              </a:pPr>
              <a:t>‹#›</a:t>
            </a:fld>
            <a:endParaRPr lang="en-US"/>
          </a:p>
        </p:txBody>
      </p:sp>
    </p:spTree>
    <p:extLst>
      <p:ext uri="{BB962C8B-B14F-4D97-AF65-F5344CB8AC3E}">
        <p14:creationId xmlns:p14="http://schemas.microsoft.com/office/powerpoint/2010/main" val="121442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391E86D-80AD-406C-A2DD-F2275D027922}" type="datetimeFigureOut">
              <a:rPr lang="en-US"/>
              <a:pPr>
                <a:defRPr/>
              </a:pPr>
              <a:t>8/27/2014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38D168-3DB3-4FC3-B4F2-67A6CEDC9D66}" type="slidenum">
              <a:rPr lang="en-US"/>
              <a:pPr>
                <a:defRPr/>
              </a:pPr>
              <a:t>‹#›</a:t>
            </a:fld>
            <a:endParaRPr lang="en-US"/>
          </a:p>
        </p:txBody>
      </p:sp>
    </p:spTree>
    <p:extLst>
      <p:ext uri="{BB962C8B-B14F-4D97-AF65-F5344CB8AC3E}">
        <p14:creationId xmlns:p14="http://schemas.microsoft.com/office/powerpoint/2010/main" val="295920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35A5BD-5D79-4728-8BC1-08C085C10264}" type="datetimeFigureOut">
              <a:rPr lang="en-US"/>
              <a:pPr>
                <a:defRPr/>
              </a:pPr>
              <a:t>8/27/2014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F2AE1-4C36-4802-92FD-663EA5B3B3F6}" type="slidenum">
              <a:rPr lang="en-US"/>
              <a:pPr>
                <a:defRPr/>
              </a:pPr>
              <a:t>‹#›</a:t>
            </a:fld>
            <a:endParaRPr lang="en-US"/>
          </a:p>
        </p:txBody>
      </p:sp>
    </p:spTree>
    <p:extLst>
      <p:ext uri="{BB962C8B-B14F-4D97-AF65-F5344CB8AC3E}">
        <p14:creationId xmlns:p14="http://schemas.microsoft.com/office/powerpoint/2010/main" val="386576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B7863F-2D0C-4454-9424-73262DC5B434}" type="datetimeFigureOut">
              <a:rPr lang="en-US"/>
              <a:pPr>
                <a:defRPr/>
              </a:pPr>
              <a:t>8/27/2014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60571-97EC-4EB3-A475-374AD49C3227}" type="slidenum">
              <a:rPr lang="en-US"/>
              <a:pPr>
                <a:defRPr/>
              </a:pPr>
              <a:t>‹#›</a:t>
            </a:fld>
            <a:endParaRPr lang="en-US"/>
          </a:p>
        </p:txBody>
      </p:sp>
    </p:spTree>
    <p:extLst>
      <p:ext uri="{BB962C8B-B14F-4D97-AF65-F5344CB8AC3E}">
        <p14:creationId xmlns:p14="http://schemas.microsoft.com/office/powerpoint/2010/main" val="185254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83B9A4-5923-4A46-8A37-B285D3D06617}" type="datetimeFigureOut">
              <a:rPr lang="en-US"/>
              <a:pPr>
                <a:defRPr/>
              </a:pPr>
              <a:t>8/27/2014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1E8504-5B19-4AE5-BFAD-5E20C6CBE1B6}" type="slidenum">
              <a:rPr lang="en-US"/>
              <a:pPr>
                <a:defRPr/>
              </a:pPr>
              <a:t>‹#›</a:t>
            </a:fld>
            <a:endParaRPr lang="en-US"/>
          </a:p>
        </p:txBody>
      </p:sp>
    </p:spTree>
    <p:extLst>
      <p:ext uri="{BB962C8B-B14F-4D97-AF65-F5344CB8AC3E}">
        <p14:creationId xmlns:p14="http://schemas.microsoft.com/office/powerpoint/2010/main" val="74951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2785D4-0B28-468A-B068-9BF0A3C084CB}" type="datetimeFigureOut">
              <a:rPr lang="en-US"/>
              <a:pPr>
                <a:defRPr/>
              </a:pPr>
              <a:t>8/27/2014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9B784A-3F94-45D9-BC2D-46B5586128C5}" type="slidenum">
              <a:rPr lang="en-US"/>
              <a:pPr>
                <a:defRPr/>
              </a:pPr>
              <a:t>‹#›</a:t>
            </a:fld>
            <a:endParaRPr lang="en-US"/>
          </a:p>
        </p:txBody>
      </p:sp>
    </p:spTree>
    <p:extLst>
      <p:ext uri="{BB962C8B-B14F-4D97-AF65-F5344CB8AC3E}">
        <p14:creationId xmlns:p14="http://schemas.microsoft.com/office/powerpoint/2010/main" val="40206116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9BE2E-A5BC-429B-8B95-2097798007CD}" type="datetimeFigureOut">
              <a:rPr lang="en-US"/>
              <a:pPr>
                <a:defRPr/>
              </a:pPr>
              <a:t>8/27/2014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E7374A-BCC9-459A-8E13-8A9F4CFBA028}" type="slidenum">
              <a:rPr lang="en-US"/>
              <a:pPr>
                <a:defRPr/>
              </a:pPr>
              <a:t>‹#›</a:t>
            </a:fld>
            <a:endParaRPr lang="en-US"/>
          </a:p>
        </p:txBody>
      </p:sp>
    </p:spTree>
    <p:extLst>
      <p:ext uri="{BB962C8B-B14F-4D97-AF65-F5344CB8AC3E}">
        <p14:creationId xmlns:p14="http://schemas.microsoft.com/office/powerpoint/2010/main" val="253840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3DDDC702-C971-456A-A38A-4274A99C925E}" type="datetimeFigureOut">
              <a:rPr lang="en-US"/>
              <a:pPr>
                <a:defRPr/>
              </a:pPr>
              <a:t>8/27/2014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3A56BAC-122A-498C-B8DE-8D6C4E800FD6}" type="slidenum">
              <a:rPr lang="en-US"/>
              <a:pPr>
                <a:defRPr/>
              </a:pPr>
              <a:t>‹#›</a:t>
            </a:fld>
            <a:endParaRPr lang="en-US"/>
          </a:p>
        </p:txBody>
      </p:sp>
    </p:spTree>
    <p:extLst>
      <p:ext uri="{BB962C8B-B14F-4D97-AF65-F5344CB8AC3E}">
        <p14:creationId xmlns:p14="http://schemas.microsoft.com/office/powerpoint/2010/main" val="167116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B1413C-D721-46B8-9285-6A0A536ACCD3}" type="datetimeFigureOut">
              <a:rPr lang="en-US"/>
              <a:pPr>
                <a:defRPr/>
              </a:pPr>
              <a:t>8/27/2014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037A5F-71DE-47DC-8917-4E79D8B2361A}" type="slidenum">
              <a:rPr lang="en-US"/>
              <a:pPr>
                <a:defRPr/>
              </a:pPr>
              <a:t>‹#›</a:t>
            </a:fld>
            <a:endParaRPr lang="en-US"/>
          </a:p>
        </p:txBody>
      </p:sp>
    </p:spTree>
    <p:extLst>
      <p:ext uri="{BB962C8B-B14F-4D97-AF65-F5344CB8AC3E}">
        <p14:creationId xmlns:p14="http://schemas.microsoft.com/office/powerpoint/2010/main" val="61565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CC07CA-58B4-4492-B631-6C68855179AF}" type="datetimeFigureOut">
              <a:rPr lang="en-US"/>
              <a:pPr>
                <a:defRPr/>
              </a:pPr>
              <a:t>8/27/2014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2F197E-E212-45B5-81E1-92209748300E}" type="slidenum">
              <a:rPr lang="en-US"/>
              <a:pPr>
                <a:defRPr/>
              </a:pPr>
              <a:t>‹#›</a:t>
            </a:fld>
            <a:endParaRPr lang="en-US"/>
          </a:p>
        </p:txBody>
      </p:sp>
    </p:spTree>
    <p:extLst>
      <p:ext uri="{BB962C8B-B14F-4D97-AF65-F5344CB8AC3E}">
        <p14:creationId xmlns:p14="http://schemas.microsoft.com/office/powerpoint/2010/main" val="426015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01CD4E6-36F8-4953-9698-F0BC488B5C7D}" type="datetimeFigureOut">
              <a:rPr lang="en-US"/>
              <a:pPr>
                <a:defRPr/>
              </a:pPr>
              <a:t>8/27/2014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4FE2A87-0D80-49CA-B0ED-08E422C6F4C1}" type="slidenum">
              <a:rPr lang="en-US"/>
              <a:pPr>
                <a:defRPr/>
              </a:pPr>
              <a:t>‹#›</a:t>
            </a:fld>
            <a:endParaRPr lang="en-US"/>
          </a:p>
        </p:txBody>
      </p:sp>
    </p:spTree>
    <p:extLst>
      <p:ext uri="{BB962C8B-B14F-4D97-AF65-F5344CB8AC3E}">
        <p14:creationId xmlns:p14="http://schemas.microsoft.com/office/powerpoint/2010/main" val="429404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8E10AD-E2B0-44D3-BBDB-86771E9BD9EF}" type="datetimeFigureOut">
              <a:rPr lang="en-US"/>
              <a:pPr>
                <a:defRPr/>
              </a:pPr>
              <a:t>8/27/2014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03CE29-EDF7-4832-8B5B-C11F8620B931}" type="slidenum">
              <a:rPr lang="en-US"/>
              <a:pPr>
                <a:defRPr/>
              </a:pPr>
              <a:t>‹#›</a:t>
            </a:fld>
            <a:endParaRPr lang="en-US"/>
          </a:p>
        </p:txBody>
      </p:sp>
    </p:spTree>
    <p:extLst>
      <p:ext uri="{BB962C8B-B14F-4D97-AF65-F5344CB8AC3E}">
        <p14:creationId xmlns:p14="http://schemas.microsoft.com/office/powerpoint/2010/main" val="5854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E324BFA0-1B83-4BAB-8D12-D6EE5CEC7D7D}" type="datetimeFigureOut">
              <a:rPr lang="en-US"/>
              <a:pPr>
                <a:defRPr/>
              </a:pPr>
              <a:t>8/27/2014</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defRPr>
            </a:lvl1pPr>
          </a:lstStyle>
          <a:p>
            <a:pPr>
              <a:defRPr/>
            </a:pPr>
            <a:fld id="{664D3F21-3B1C-4A04-948E-F9FFACD370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5" r:id="rId2"/>
    <p:sldLayoutId id="2147483703" r:id="rId3"/>
    <p:sldLayoutId id="2147483696" r:id="rId4"/>
    <p:sldLayoutId id="2147483704" r:id="rId5"/>
    <p:sldLayoutId id="2147483697" r:id="rId6"/>
    <p:sldLayoutId id="2147483698" r:id="rId7"/>
    <p:sldLayoutId id="2147483705" r:id="rId8"/>
    <p:sldLayoutId id="2147483699" r:id="rId9"/>
    <p:sldLayoutId id="2147483700" r:id="rId10"/>
    <p:sldLayoutId id="214748370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hiohighwaysafetyoffice.ohio.gov/"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tatepatrol.ohio.gov/Counties.s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Ohio Traffic Safety Office</a:t>
            </a:r>
            <a:endParaRPr lang="en-US"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FFY 2015 General Grant Pre-Activity Presentation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Wilmington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028" y="990600"/>
            <a:ext cx="4760972" cy="4800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55535543"/>
              </p:ext>
            </p:extLst>
          </p:nvPr>
        </p:nvGraphicFramePr>
        <p:xfrm>
          <a:off x="685800" y="1905000"/>
          <a:ext cx="2286000" cy="2279650"/>
        </p:xfrm>
        <a:graphic>
          <a:graphicData uri="http://schemas.openxmlformats.org/drawingml/2006/table">
            <a:tbl>
              <a:tblPr firstRow="1" firstCol="1" bandRow="1">
                <a:tableStyleId>{5C22544A-7EE6-4342-B048-85BDC9FD1C3A}</a:tableStyleId>
              </a:tblPr>
              <a:tblGrid>
                <a:gridCol w="914400"/>
                <a:gridCol w="1371600"/>
              </a:tblGrid>
              <a:tr h="222250">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Adams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Brown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Butler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Clermont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Batavia</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Fayette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Cincinnati</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Highland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Warren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Lebanon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152400" y="4648200"/>
            <a:ext cx="57912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a:t>
            </a:r>
            <a:r>
              <a:rPr lang="en-US" dirty="0"/>
              <a:t>614/466-3250</a:t>
            </a:r>
          </a:p>
          <a:p>
            <a:r>
              <a:rPr lang="en-US" b="1" dirty="0" smtClean="0"/>
              <a:t>LEL - </a:t>
            </a:r>
            <a:r>
              <a:rPr lang="en-US" dirty="0" smtClean="0"/>
              <a:t>Chris Robertson:  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509045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972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0913" y="1371600"/>
            <a:ext cx="5553075" cy="5410200"/>
          </a:xfrm>
        </p:spPr>
      </p:pic>
      <p:sp>
        <p:nvSpPr>
          <p:cNvPr id="97284" name="TextBox 4"/>
          <p:cNvSpPr txBox="1">
            <a:spLocks noChangeArrowheads="1"/>
          </p:cNvSpPr>
          <p:nvPr/>
        </p:nvSpPr>
        <p:spPr bwMode="auto">
          <a:xfrm>
            <a:off x="152400" y="1371600"/>
            <a:ext cx="3048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If the only revisions that were needed were on narrative pages and you have completed the Justification Box, click “Submit Revisions”.</a:t>
            </a:r>
          </a:p>
          <a:p>
            <a:pPr eaLnBrk="1" hangingPunct="1">
              <a:buFontTx/>
              <a:buAutoNum type="arabicPeriod"/>
            </a:pPr>
            <a:r>
              <a:rPr lang="en-US"/>
              <a:t>If you need to make revisions in the budget or still need to complete the Justification box, click the “Budget” tab.</a:t>
            </a:r>
          </a:p>
        </p:txBody>
      </p:sp>
      <p:sp>
        <p:nvSpPr>
          <p:cNvPr id="6" name="Oval 5"/>
          <p:cNvSpPr/>
          <p:nvPr/>
        </p:nvSpPr>
        <p:spPr>
          <a:xfrm>
            <a:off x="5943600" y="3352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495800" y="5334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7" name="TextBox 7"/>
          <p:cNvSpPr txBox="1">
            <a:spLocks noChangeArrowheads="1"/>
          </p:cNvSpPr>
          <p:nvPr/>
        </p:nvSpPr>
        <p:spPr bwMode="auto">
          <a:xfrm>
            <a:off x="6629400" y="3124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7288" name="TextBox 8"/>
          <p:cNvSpPr txBox="1">
            <a:spLocks noChangeArrowheads="1"/>
          </p:cNvSpPr>
          <p:nvPr/>
        </p:nvSpPr>
        <p:spPr bwMode="auto">
          <a:xfrm>
            <a:off x="5029200" y="5105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696200" y="1600200"/>
            <a:ext cx="1295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a:t>
            </a:r>
            <a:endParaRPr lang="en-US" dirty="0"/>
          </a:p>
        </p:txBody>
      </p:sp>
      <p:pic>
        <p:nvPicPr>
          <p:cNvPr id="983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27150"/>
            <a:ext cx="4906963" cy="5378450"/>
          </a:xfrm>
        </p:spPr>
      </p:pic>
      <p:sp>
        <p:nvSpPr>
          <p:cNvPr id="98308" name="TextBox 4"/>
          <p:cNvSpPr txBox="1">
            <a:spLocks noChangeArrowheads="1"/>
          </p:cNvSpPr>
          <p:nvPr/>
        </p:nvSpPr>
        <p:spPr bwMode="auto">
          <a:xfrm>
            <a:off x="152400" y="1371600"/>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b="1"/>
              <a:t>If</a:t>
            </a:r>
            <a:r>
              <a:rPr lang="en-US"/>
              <a:t> you need to make revisions in the budget, click on the link under budget overview. </a:t>
            </a:r>
          </a:p>
          <a:p>
            <a:pPr eaLnBrk="1" hangingPunct="1">
              <a:buFont typeface="Arial" charset="0"/>
              <a:buAutoNum type="arabicPeriod"/>
            </a:pPr>
            <a:r>
              <a:rPr lang="en-US" b="1"/>
              <a:t>If</a:t>
            </a:r>
            <a:r>
              <a:rPr lang="en-US"/>
              <a:t> the only revisions that were needed were on narrative pages, complete the Justification Box.</a:t>
            </a:r>
          </a:p>
          <a:p>
            <a:pPr eaLnBrk="1" hangingPunct="1">
              <a:buFont typeface="Arial" charset="0"/>
              <a:buAutoNum type="arabicPeriod"/>
            </a:pPr>
            <a:r>
              <a:rPr lang="en-US"/>
              <a:t>Click “Save”.</a:t>
            </a:r>
          </a:p>
          <a:p>
            <a:pPr eaLnBrk="1" hangingPunct="1">
              <a:buFont typeface="Arial" charset="0"/>
              <a:buAutoNum type="arabicPeriod"/>
            </a:pPr>
            <a:r>
              <a:rPr lang="en-US"/>
              <a:t>Click “Check for Errors” to see if there are any system errors to fix prior to submitting.</a:t>
            </a:r>
          </a:p>
          <a:p>
            <a:pPr eaLnBrk="1" hangingPunct="1">
              <a:buFont typeface="Arial" charset="0"/>
              <a:buAutoNum type="arabicPeriod"/>
            </a:pPr>
            <a:r>
              <a:rPr lang="en-US"/>
              <a:t>Click “Submit Revisions”.</a:t>
            </a:r>
          </a:p>
        </p:txBody>
      </p:sp>
      <p:sp>
        <p:nvSpPr>
          <p:cNvPr id="6" name="Oval 5"/>
          <p:cNvSpPr/>
          <p:nvPr/>
        </p:nvSpPr>
        <p:spPr>
          <a:xfrm>
            <a:off x="4343400" y="2590800"/>
            <a:ext cx="2819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343400" y="3200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419600" y="4191000"/>
            <a:ext cx="1447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324600" y="17526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p:nvPr/>
        </p:nvSpPr>
        <p:spPr>
          <a:xfrm>
            <a:off x="5867400" y="4076700"/>
            <a:ext cx="3048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4" name="TextBox 3"/>
          <p:cNvSpPr txBox="1"/>
          <p:nvPr/>
        </p:nvSpPr>
        <p:spPr>
          <a:xfrm>
            <a:off x="5486400" y="2590800"/>
            <a:ext cx="2667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5" name="TextBox 4"/>
          <p:cNvSpPr txBox="1"/>
          <p:nvPr/>
        </p:nvSpPr>
        <p:spPr>
          <a:xfrm>
            <a:off x="4876800" y="3200400"/>
            <a:ext cx="2667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0" name="TextBox 9"/>
          <p:cNvSpPr txBox="1"/>
          <p:nvPr/>
        </p:nvSpPr>
        <p:spPr>
          <a:xfrm>
            <a:off x="8077200" y="1371600"/>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11" name="TextBox 10"/>
          <p:cNvSpPr txBox="1"/>
          <p:nvPr/>
        </p:nvSpPr>
        <p:spPr>
          <a:xfrm>
            <a:off x="6934200" y="1447800"/>
            <a:ext cx="2286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12" name="Oval 11"/>
          <p:cNvSpPr/>
          <p:nvPr/>
        </p:nvSpPr>
        <p:spPr>
          <a:xfrm>
            <a:off x="7848600" y="1740932"/>
            <a:ext cx="685800" cy="164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993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78375" y="457200"/>
            <a:ext cx="4333875" cy="3657600"/>
          </a:xfrm>
        </p:spPr>
      </p:pic>
      <p:pic>
        <p:nvPicPr>
          <p:cNvPr id="993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202113"/>
            <a:ext cx="43815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371600"/>
            <a:ext cx="4419600" cy="3140075"/>
          </a:xfrm>
          <a:prstGeom prst="rect">
            <a:avLst/>
          </a:prstGeom>
          <a:noFill/>
        </p:spPr>
        <p:txBody>
          <a:bodyPr>
            <a:spAutoFit/>
          </a:bodyPr>
          <a:lstStyle/>
          <a:p>
            <a:pPr fontAlgn="auto">
              <a:spcBef>
                <a:spcPts val="0"/>
              </a:spcBef>
              <a:spcAft>
                <a:spcPts val="0"/>
              </a:spcAft>
              <a:defRPr/>
            </a:pPr>
            <a:r>
              <a:rPr lang="en-US" dirty="0">
                <a:latin typeface="+mn-lt"/>
              </a:rPr>
              <a:t>Once it pulls up the information from the grant, you will see the information in two boxes.  The bottom box is what was in the grant previously.  Changes must be made in the top box.</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To make changes to the line item amount only:</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Check the box next to the line item.</a:t>
            </a:r>
          </a:p>
          <a:p>
            <a:pPr marL="342900" indent="-342900" fontAlgn="auto">
              <a:spcBef>
                <a:spcPts val="0"/>
              </a:spcBef>
              <a:spcAft>
                <a:spcPts val="0"/>
              </a:spcAft>
              <a:buFontTx/>
              <a:buAutoNum type="arabicPeriod"/>
              <a:defRPr/>
            </a:pPr>
            <a:r>
              <a:rPr lang="en-US" dirty="0">
                <a:latin typeface="+mn-lt"/>
              </a:rPr>
              <a:t>Click “Edit”.</a:t>
            </a:r>
          </a:p>
        </p:txBody>
      </p:sp>
      <p:sp>
        <p:nvSpPr>
          <p:cNvPr id="99334" name="TextBox 7"/>
          <p:cNvSpPr txBox="1">
            <a:spLocks noChangeArrowheads="1"/>
          </p:cNvSpPr>
          <p:nvPr/>
        </p:nvSpPr>
        <p:spPr bwMode="auto">
          <a:xfrm>
            <a:off x="7239000" y="457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Top</a:t>
            </a:r>
          </a:p>
        </p:txBody>
      </p:sp>
      <p:sp>
        <p:nvSpPr>
          <p:cNvPr id="99335" name="TextBox 8"/>
          <p:cNvSpPr txBox="1">
            <a:spLocks noChangeArrowheads="1"/>
          </p:cNvSpPr>
          <p:nvPr/>
        </p:nvSpPr>
        <p:spPr bwMode="auto">
          <a:xfrm>
            <a:off x="7058025" y="4121150"/>
            <a:ext cx="104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Bottom</a:t>
            </a:r>
          </a:p>
        </p:txBody>
      </p:sp>
      <p:sp>
        <p:nvSpPr>
          <p:cNvPr id="10" name="Oval 9"/>
          <p:cNvSpPr/>
          <p:nvPr/>
        </p:nvSpPr>
        <p:spPr>
          <a:xfrm>
            <a:off x="5181600" y="350520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696200" y="990600"/>
            <a:ext cx="409575"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338" name="TextBox 11"/>
          <p:cNvSpPr txBox="1">
            <a:spLocks noChangeArrowheads="1"/>
          </p:cNvSpPr>
          <p:nvPr/>
        </p:nvSpPr>
        <p:spPr bwMode="auto">
          <a:xfrm>
            <a:off x="5405438" y="3505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9339" name="TextBox 12"/>
          <p:cNvSpPr txBox="1">
            <a:spLocks noChangeArrowheads="1"/>
          </p:cNvSpPr>
          <p:nvPr/>
        </p:nvSpPr>
        <p:spPr bwMode="auto">
          <a:xfrm>
            <a:off x="7900988" y="1066800"/>
            <a:ext cx="252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5181600" y="1066800"/>
            <a:ext cx="838200" cy="76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410200" y="3505200"/>
            <a:ext cx="223838"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1003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277938"/>
            <a:ext cx="5192713" cy="4572000"/>
          </a:xfrm>
        </p:spPr>
      </p:pic>
      <p:sp>
        <p:nvSpPr>
          <p:cNvPr id="5" name="TextBox 4"/>
          <p:cNvSpPr txBox="1"/>
          <p:nvPr/>
        </p:nvSpPr>
        <p:spPr>
          <a:xfrm>
            <a:off x="228600" y="1447800"/>
            <a:ext cx="3276600" cy="1200150"/>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Change the amount.</a:t>
            </a:r>
          </a:p>
          <a:p>
            <a:pPr marL="342900" indent="-342900" fontAlgn="auto">
              <a:spcBef>
                <a:spcPts val="0"/>
              </a:spcBef>
              <a:spcAft>
                <a:spcPts val="0"/>
              </a:spcAft>
              <a:buFontTx/>
              <a:buAutoNum type="arabicPeriod"/>
              <a:defRPr/>
            </a:pPr>
            <a:r>
              <a:rPr lang="en-US" dirty="0">
                <a:latin typeface="+mn-lt"/>
              </a:rPr>
              <a:t>Click “Save”.</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6" name="Oval 5"/>
          <p:cNvSpPr/>
          <p:nvPr/>
        </p:nvSpPr>
        <p:spPr>
          <a:xfrm>
            <a:off x="7821613" y="5029200"/>
            <a:ext cx="69532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405688" y="1600200"/>
            <a:ext cx="4191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359" name="TextBox 7"/>
          <p:cNvSpPr txBox="1">
            <a:spLocks noChangeArrowheads="1"/>
          </p:cNvSpPr>
          <p:nvPr/>
        </p:nvSpPr>
        <p:spPr bwMode="auto">
          <a:xfrm>
            <a:off x="7602538" y="4762500"/>
            <a:ext cx="438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0360" name="TextBox 8"/>
          <p:cNvSpPr txBox="1">
            <a:spLocks noChangeArrowheads="1"/>
          </p:cNvSpPr>
          <p:nvPr/>
        </p:nvSpPr>
        <p:spPr bwMode="auto">
          <a:xfrm>
            <a:off x="7207250" y="18145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3962400" y="1704975"/>
            <a:ext cx="1143000" cy="10477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267200" y="5029200"/>
            <a:ext cx="228600" cy="11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1013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17863" y="1371600"/>
            <a:ext cx="5780087" cy="4876800"/>
          </a:xfrm>
        </p:spPr>
      </p:pic>
      <p:sp>
        <p:nvSpPr>
          <p:cNvPr id="101380" name="TextBox 4"/>
          <p:cNvSpPr txBox="1">
            <a:spLocks noChangeArrowheads="1"/>
          </p:cNvSpPr>
          <p:nvPr/>
        </p:nvSpPr>
        <p:spPr bwMode="auto">
          <a:xfrm>
            <a:off x="76200" y="1600200"/>
            <a:ext cx="3124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revise the budget amount and the description:</a:t>
            </a:r>
          </a:p>
          <a:p>
            <a:pPr eaLnBrk="1" hangingPunct="1"/>
            <a:endParaRPr lang="en-US"/>
          </a:p>
          <a:p>
            <a:pPr eaLnBrk="1" hangingPunct="1"/>
            <a:r>
              <a:rPr lang="en-US"/>
              <a:t>Click the link for the line item.</a:t>
            </a:r>
          </a:p>
          <a:p>
            <a:pPr eaLnBrk="1" hangingPunct="1"/>
            <a:endParaRPr lang="en-US"/>
          </a:p>
        </p:txBody>
      </p:sp>
      <p:sp>
        <p:nvSpPr>
          <p:cNvPr id="3" name="Rectangle 2"/>
          <p:cNvSpPr/>
          <p:nvPr/>
        </p:nvSpPr>
        <p:spPr>
          <a:xfrm>
            <a:off x="3886200" y="2171700"/>
            <a:ext cx="1143000" cy="76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14800" y="5410200"/>
            <a:ext cx="228600" cy="160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14800" y="54102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1024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46500" y="1433513"/>
            <a:ext cx="5403850" cy="3886200"/>
          </a:xfrm>
        </p:spPr>
      </p:pic>
      <p:sp>
        <p:nvSpPr>
          <p:cNvPr id="102404" name="TextBox 4"/>
          <p:cNvSpPr txBox="1">
            <a:spLocks noChangeArrowheads="1"/>
          </p:cNvSpPr>
          <p:nvPr/>
        </p:nvSpPr>
        <p:spPr bwMode="auto">
          <a:xfrm>
            <a:off x="184150" y="1290638"/>
            <a:ext cx="3505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Make the changes in the description and/or the amount.</a:t>
            </a:r>
          </a:p>
          <a:p>
            <a:pPr eaLnBrk="1" hangingPunct="1">
              <a:buFontTx/>
              <a:buAutoNum type="arabicPeriod"/>
            </a:pPr>
            <a:r>
              <a:rPr lang="en-US"/>
              <a:t>Click “Save”.</a:t>
            </a:r>
          </a:p>
          <a:p>
            <a:pPr eaLnBrk="1" hangingPunct="1">
              <a:buFontTx/>
              <a:buAutoNum type="arabicPeriod"/>
            </a:pPr>
            <a:r>
              <a:rPr lang="en-US"/>
              <a:t>After saving, click “Budget Detail” to return to the budget.</a:t>
            </a:r>
          </a:p>
        </p:txBody>
      </p:sp>
      <p:sp>
        <p:nvSpPr>
          <p:cNvPr id="6" name="Oval 5"/>
          <p:cNvSpPr/>
          <p:nvPr/>
        </p:nvSpPr>
        <p:spPr>
          <a:xfrm>
            <a:off x="7924800" y="1981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eft Brace 6"/>
          <p:cNvSpPr/>
          <p:nvPr/>
        </p:nvSpPr>
        <p:spPr>
          <a:xfrm>
            <a:off x="3438525" y="2495550"/>
            <a:ext cx="609600" cy="21336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2407" name="TextBox 7"/>
          <p:cNvSpPr txBox="1">
            <a:spLocks noChangeArrowheads="1"/>
          </p:cNvSpPr>
          <p:nvPr/>
        </p:nvSpPr>
        <p:spPr bwMode="auto">
          <a:xfrm>
            <a:off x="3124200" y="3376613"/>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2408" name="TextBox 8"/>
          <p:cNvSpPr txBox="1">
            <a:spLocks noChangeArrowheads="1"/>
          </p:cNvSpPr>
          <p:nvPr/>
        </p:nvSpPr>
        <p:spPr bwMode="auto">
          <a:xfrm>
            <a:off x="7696200" y="212566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 name="Oval 9"/>
          <p:cNvSpPr/>
          <p:nvPr/>
        </p:nvSpPr>
        <p:spPr>
          <a:xfrm>
            <a:off x="6226175" y="1828800"/>
            <a:ext cx="784225"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10" name="TextBox 10"/>
          <p:cNvSpPr txBox="1">
            <a:spLocks noChangeArrowheads="1"/>
          </p:cNvSpPr>
          <p:nvPr/>
        </p:nvSpPr>
        <p:spPr bwMode="auto">
          <a:xfrm>
            <a:off x="5943600" y="17002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3" name="Rectangle 2"/>
          <p:cNvSpPr/>
          <p:nvPr/>
        </p:nvSpPr>
        <p:spPr>
          <a:xfrm>
            <a:off x="4048125" y="2000250"/>
            <a:ext cx="1133475" cy="114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048125" y="2895600"/>
            <a:ext cx="295275"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77000" y="3376613"/>
            <a:ext cx="228600" cy="18415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1034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1524000"/>
            <a:ext cx="5599113" cy="4724400"/>
          </a:xfrm>
        </p:spPr>
      </p:pic>
      <p:sp>
        <p:nvSpPr>
          <p:cNvPr id="103428" name="TextBox 4"/>
          <p:cNvSpPr txBox="1">
            <a:spLocks noChangeArrowheads="1"/>
          </p:cNvSpPr>
          <p:nvPr/>
        </p:nvSpPr>
        <p:spPr bwMode="auto">
          <a:xfrm>
            <a:off x="76200" y="1371600"/>
            <a:ext cx="327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add a new item in the budget:</a:t>
            </a:r>
          </a:p>
          <a:p>
            <a:pPr eaLnBrk="1" hangingPunct="1"/>
            <a:endParaRPr lang="en-US"/>
          </a:p>
          <a:p>
            <a:pPr eaLnBrk="1" hangingPunct="1"/>
            <a:r>
              <a:rPr lang="en-US"/>
              <a:t>Click “Add Budget Item”.</a:t>
            </a:r>
          </a:p>
          <a:p>
            <a:pPr eaLnBrk="1" hangingPunct="1"/>
            <a:endParaRPr lang="en-US"/>
          </a:p>
        </p:txBody>
      </p:sp>
      <p:sp>
        <p:nvSpPr>
          <p:cNvPr id="6" name="Oval 5"/>
          <p:cNvSpPr/>
          <p:nvPr/>
        </p:nvSpPr>
        <p:spPr>
          <a:xfrm>
            <a:off x="6858000" y="2109788"/>
            <a:ext cx="990600" cy="176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038600" y="2286000"/>
            <a:ext cx="1143000" cy="76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267200" y="54864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pic>
        <p:nvPicPr>
          <p:cNvPr id="1044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447800"/>
            <a:ext cx="5489575" cy="3524250"/>
          </a:xfrm>
        </p:spPr>
      </p:pic>
      <p:sp>
        <p:nvSpPr>
          <p:cNvPr id="5" name="TextBox 4"/>
          <p:cNvSpPr txBox="1"/>
          <p:nvPr/>
        </p:nvSpPr>
        <p:spPr>
          <a:xfrm>
            <a:off x="152400" y="1371600"/>
            <a:ext cx="3276600" cy="53546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Select the Budget Category from the drop down.</a:t>
            </a:r>
          </a:p>
          <a:p>
            <a:pPr marL="342900" indent="-342900" fontAlgn="auto">
              <a:spcBef>
                <a:spcPts val="0"/>
              </a:spcBef>
              <a:spcAft>
                <a:spcPts val="0"/>
              </a:spcAft>
              <a:buFontTx/>
              <a:buAutoNum type="arabicPeriod"/>
              <a:defRPr/>
            </a:pPr>
            <a:r>
              <a:rPr lang="en-US" dirty="0">
                <a:latin typeface="+mn-lt"/>
              </a:rPr>
              <a:t>Enter a short description on this line (the title of the item).</a:t>
            </a:r>
          </a:p>
          <a:p>
            <a:pPr marL="342900" indent="-342900" fontAlgn="auto">
              <a:spcBef>
                <a:spcPts val="0"/>
              </a:spcBef>
              <a:spcAft>
                <a:spcPts val="0"/>
              </a:spcAft>
              <a:buFontTx/>
              <a:buAutoNum type="arabicPeriod"/>
              <a:defRPr/>
            </a:pPr>
            <a:r>
              <a:rPr lang="en-US" dirty="0">
                <a:latin typeface="+mn-lt"/>
              </a:rPr>
              <a:t>Enter a more detailed description.</a:t>
            </a:r>
          </a:p>
          <a:p>
            <a:pPr marL="342900" indent="-342900" fontAlgn="auto">
              <a:spcBef>
                <a:spcPts val="0"/>
              </a:spcBef>
              <a:spcAft>
                <a:spcPts val="0"/>
              </a:spcAft>
              <a:buFontTx/>
              <a:buAutoNum type="arabicPeriod"/>
              <a:defRPr/>
            </a:pPr>
            <a:r>
              <a:rPr lang="en-US" dirty="0">
                <a:latin typeface="+mn-lt"/>
              </a:rPr>
              <a:t>Enter a quantity if applicable.</a:t>
            </a:r>
          </a:p>
          <a:p>
            <a:pPr marL="342900" indent="-342900" fontAlgn="auto">
              <a:spcBef>
                <a:spcPts val="0"/>
              </a:spcBef>
              <a:spcAft>
                <a:spcPts val="0"/>
              </a:spcAft>
              <a:buFontTx/>
              <a:buAutoNum type="arabicPeriod"/>
              <a:defRPr/>
            </a:pPr>
            <a:r>
              <a:rPr lang="en-US" dirty="0">
                <a:latin typeface="+mn-lt"/>
              </a:rPr>
              <a:t>Enter the amount.</a:t>
            </a:r>
          </a:p>
          <a:p>
            <a:pPr marL="342900" indent="-342900" fontAlgn="auto">
              <a:spcBef>
                <a:spcPts val="0"/>
              </a:spcBef>
              <a:spcAft>
                <a:spcPts val="0"/>
              </a:spcAft>
              <a:buFontTx/>
              <a:buAutoNum type="arabicPeriod"/>
              <a:defRPr/>
            </a:pPr>
            <a:r>
              <a:rPr lang="en-US" dirty="0">
                <a:latin typeface="+mn-lt"/>
              </a:rPr>
              <a:t>Click “Save”.</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Continue adding additional items, until all new items have been added.</a:t>
            </a:r>
          </a:p>
          <a:p>
            <a:pPr marL="342900" indent="-342900" fontAlgn="auto">
              <a:spcBef>
                <a:spcPts val="0"/>
              </a:spcBef>
              <a:spcAft>
                <a:spcPts val="0"/>
              </a:spcAft>
              <a:buFontTx/>
              <a:buAutoNum type="arabicPeriod"/>
              <a:defRPr/>
            </a:pPr>
            <a:endParaRPr lang="en-US" dirty="0">
              <a:latin typeface="+mn-lt"/>
            </a:endParaRPr>
          </a:p>
          <a:p>
            <a:pPr marL="342900" indent="-342900" fontAlgn="auto">
              <a:spcBef>
                <a:spcPts val="0"/>
              </a:spcBef>
              <a:spcAft>
                <a:spcPts val="0"/>
              </a:spcAft>
              <a:buFont typeface="+mj-lt"/>
              <a:buAutoNum type="arabicPeriod" startAt="7"/>
              <a:defRPr/>
            </a:pPr>
            <a:r>
              <a:rPr lang="en-US" dirty="0">
                <a:latin typeface="+mn-lt"/>
              </a:rPr>
              <a:t>Click “Budget Detail” to return to the Budget.</a:t>
            </a:r>
          </a:p>
        </p:txBody>
      </p:sp>
      <p:sp>
        <p:nvSpPr>
          <p:cNvPr id="6" name="Oval 5"/>
          <p:cNvSpPr/>
          <p:nvPr/>
        </p:nvSpPr>
        <p:spPr>
          <a:xfrm>
            <a:off x="3962400" y="23622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962400" y="2895600"/>
            <a:ext cx="3429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962400" y="3352800"/>
            <a:ext cx="3657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800600" y="4267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7010400" y="4267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696200" y="2057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943600" y="19050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60" name="TextBox 12"/>
          <p:cNvSpPr txBox="1">
            <a:spLocks noChangeArrowheads="1"/>
          </p:cNvSpPr>
          <p:nvPr/>
        </p:nvSpPr>
        <p:spPr bwMode="auto">
          <a:xfrm>
            <a:off x="5486400" y="2438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4461" name="TextBox 13"/>
          <p:cNvSpPr txBox="1">
            <a:spLocks noChangeArrowheads="1"/>
          </p:cNvSpPr>
          <p:nvPr/>
        </p:nvSpPr>
        <p:spPr bwMode="auto">
          <a:xfrm>
            <a:off x="7467600" y="2895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4462" name="TextBox 14"/>
          <p:cNvSpPr txBox="1">
            <a:spLocks noChangeArrowheads="1"/>
          </p:cNvSpPr>
          <p:nvPr/>
        </p:nvSpPr>
        <p:spPr bwMode="auto">
          <a:xfrm>
            <a:off x="5676900" y="3429000"/>
            <a:ext cx="419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04463" name="TextBox 15"/>
          <p:cNvSpPr txBox="1">
            <a:spLocks noChangeArrowheads="1"/>
          </p:cNvSpPr>
          <p:nvPr/>
        </p:nvSpPr>
        <p:spPr bwMode="auto">
          <a:xfrm>
            <a:off x="5467350" y="425450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04464" name="TextBox 16"/>
          <p:cNvSpPr txBox="1">
            <a:spLocks noChangeArrowheads="1"/>
          </p:cNvSpPr>
          <p:nvPr/>
        </p:nvSpPr>
        <p:spPr bwMode="auto">
          <a:xfrm>
            <a:off x="7696200" y="4244975"/>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04465" name="TextBox 17"/>
          <p:cNvSpPr txBox="1">
            <a:spLocks noChangeArrowheads="1"/>
          </p:cNvSpPr>
          <p:nvPr/>
        </p:nvSpPr>
        <p:spPr bwMode="auto">
          <a:xfrm>
            <a:off x="7886700" y="21717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
        <p:nvSpPr>
          <p:cNvPr id="104466" name="TextBox 18"/>
          <p:cNvSpPr txBox="1">
            <a:spLocks noChangeArrowheads="1"/>
          </p:cNvSpPr>
          <p:nvPr/>
        </p:nvSpPr>
        <p:spPr bwMode="auto">
          <a:xfrm>
            <a:off x="5746750" y="17637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7</a:t>
            </a:r>
          </a:p>
        </p:txBody>
      </p:sp>
      <p:sp>
        <p:nvSpPr>
          <p:cNvPr id="3" name="Rectangle 2"/>
          <p:cNvSpPr/>
          <p:nvPr/>
        </p:nvSpPr>
        <p:spPr>
          <a:xfrm>
            <a:off x="4038600" y="2057400"/>
            <a:ext cx="1104900" cy="1143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Budget Revisions</a:t>
            </a:r>
            <a:endParaRPr lang="en-US" dirty="0"/>
          </a:p>
        </p:txBody>
      </p:sp>
      <p:sp>
        <p:nvSpPr>
          <p:cNvPr id="105475" name="Content Placeholder 2"/>
          <p:cNvSpPr>
            <a:spLocks noGrp="1"/>
          </p:cNvSpPr>
          <p:nvPr>
            <p:ph idx="1"/>
          </p:nvPr>
        </p:nvSpPr>
        <p:spPr>
          <a:xfrm>
            <a:off x="457200" y="1600200"/>
            <a:ext cx="3352800" cy="4876800"/>
          </a:xfrm>
        </p:spPr>
        <p:txBody>
          <a:bodyPr/>
          <a:lstStyle/>
          <a:p>
            <a:pPr marL="0" indent="0" eaLnBrk="1" hangingPunct="1">
              <a:buFont typeface="Arial" charset="0"/>
              <a:buNone/>
            </a:pPr>
            <a:r>
              <a:rPr lang="en-US" smtClean="0"/>
              <a:t>On the Budget Detail Page, review all line items on the top section to ensure all changes have been made.  When done, click “Budget Overview”.</a:t>
            </a:r>
          </a:p>
        </p:txBody>
      </p:sp>
      <p:pic>
        <p:nvPicPr>
          <p:cNvPr id="1054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48021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419600" y="2002217"/>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495800" y="2209800"/>
            <a:ext cx="914400" cy="460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724400" y="4953000"/>
            <a:ext cx="228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Revisions</a:t>
            </a:r>
            <a:endParaRPr lang="en-US" dirty="0"/>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497013"/>
            <a:ext cx="4579938" cy="5132387"/>
          </a:xfrm>
        </p:spPr>
      </p:pic>
      <p:sp>
        <p:nvSpPr>
          <p:cNvPr id="106500" name="TextBox 4"/>
          <p:cNvSpPr txBox="1">
            <a:spLocks noChangeArrowheads="1"/>
          </p:cNvSpPr>
          <p:nvPr/>
        </p:nvSpPr>
        <p:spPr bwMode="auto">
          <a:xfrm>
            <a:off x="152400" y="1371600"/>
            <a:ext cx="403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Complete the Justification Box.  Make sure all changes (both narrative and budget are listed in the justification).</a:t>
            </a:r>
          </a:p>
          <a:p>
            <a:pPr eaLnBrk="1" hangingPunct="1">
              <a:buFontTx/>
              <a:buAutoNum type="arabicPeriod"/>
            </a:pPr>
            <a:r>
              <a:rPr lang="en-US"/>
              <a:t>Click “Save”.</a:t>
            </a:r>
          </a:p>
          <a:p>
            <a:pPr eaLnBrk="1" hangingPunct="1">
              <a:buFontTx/>
              <a:buAutoNum type="arabicPeriod"/>
            </a:pPr>
            <a:r>
              <a:rPr lang="en-US"/>
              <a:t>Compare the Budget Overview to the Previous Budget Overview to ensure that the budget has not increased (unless you have prior approval to increase your budget) or decreased (unless you wish to decrease the budget).</a:t>
            </a:r>
          </a:p>
          <a:p>
            <a:pPr eaLnBrk="1" hangingPunct="1">
              <a:buFont typeface="Arial" charset="0"/>
              <a:buAutoNum type="arabicPeriod"/>
            </a:pPr>
            <a:r>
              <a:rPr lang="en-US"/>
              <a:t>Click “Check for Errors” to see if there are any system errors to fix prior to submitting.</a:t>
            </a:r>
          </a:p>
          <a:p>
            <a:pPr eaLnBrk="1" hangingPunct="1">
              <a:buFontTx/>
              <a:buAutoNum type="arabicPeriod"/>
            </a:pPr>
            <a:r>
              <a:rPr lang="en-US"/>
              <a:t>Click “Submit Revisions”.</a:t>
            </a:r>
          </a:p>
        </p:txBody>
      </p:sp>
      <p:sp>
        <p:nvSpPr>
          <p:cNvPr id="6" name="Oval 5"/>
          <p:cNvSpPr/>
          <p:nvPr/>
        </p:nvSpPr>
        <p:spPr>
          <a:xfrm>
            <a:off x="4648200" y="2590800"/>
            <a:ext cx="2819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48200" y="3200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924800" y="17526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553200" y="1762125"/>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505" name="TextBox 9"/>
          <p:cNvSpPr txBox="1">
            <a:spLocks noChangeArrowheads="1"/>
          </p:cNvSpPr>
          <p:nvPr/>
        </p:nvSpPr>
        <p:spPr bwMode="auto">
          <a:xfrm>
            <a:off x="5943600" y="2667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6506" name="TextBox 10"/>
          <p:cNvSpPr txBox="1">
            <a:spLocks noChangeArrowheads="1"/>
          </p:cNvSpPr>
          <p:nvPr/>
        </p:nvSpPr>
        <p:spPr bwMode="auto">
          <a:xfrm>
            <a:off x="5105400" y="3200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6507" name="TextBox 11"/>
          <p:cNvSpPr txBox="1">
            <a:spLocks noChangeArrowheads="1"/>
          </p:cNvSpPr>
          <p:nvPr/>
        </p:nvSpPr>
        <p:spPr bwMode="auto">
          <a:xfrm>
            <a:off x="7696200" y="48006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06508" name="TextBox 12"/>
          <p:cNvSpPr txBox="1">
            <a:spLocks noChangeArrowheads="1"/>
          </p:cNvSpPr>
          <p:nvPr/>
        </p:nvSpPr>
        <p:spPr bwMode="auto">
          <a:xfrm>
            <a:off x="8305800" y="14890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06509" name="TextBox 13"/>
          <p:cNvSpPr txBox="1">
            <a:spLocks noChangeArrowheads="1"/>
          </p:cNvSpPr>
          <p:nvPr/>
        </p:nvSpPr>
        <p:spPr bwMode="auto">
          <a:xfrm>
            <a:off x="7162800" y="14890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cxnSp>
        <p:nvCxnSpPr>
          <p:cNvPr id="16" name="Straight Arrow Connector 15"/>
          <p:cNvCxnSpPr/>
          <p:nvPr/>
        </p:nvCxnSpPr>
        <p:spPr>
          <a:xfrm>
            <a:off x="8077200" y="4984750"/>
            <a:ext cx="0" cy="9112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Contact information may change throughout the year, OTSO will keep sub-grantees as up to date as possible.  </a:t>
            </a:r>
          </a:p>
          <a:p>
            <a:r>
              <a:rPr lang="en-US" dirty="0" smtClean="0"/>
              <a:t>These Contact Information slides will be updated as needed.  Please refer back to these slides.</a:t>
            </a:r>
            <a:endParaRPr lang="en-US" dirty="0"/>
          </a:p>
        </p:txBody>
      </p:sp>
    </p:spTree>
    <p:extLst>
      <p:ext uri="{BB962C8B-B14F-4D97-AF65-F5344CB8AC3E}">
        <p14:creationId xmlns:p14="http://schemas.microsoft.com/office/powerpoint/2010/main" val="8239009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Revisions</a:t>
            </a:r>
            <a:endParaRPr lang="en-US" dirty="0"/>
          </a:p>
        </p:txBody>
      </p:sp>
      <p:sp>
        <p:nvSpPr>
          <p:cNvPr id="3" name="Content Placeholder 2"/>
          <p:cNvSpPr>
            <a:spLocks noGrp="1"/>
          </p:cNvSpPr>
          <p:nvPr>
            <p:ph idx="1"/>
          </p:nvPr>
        </p:nvSpPr>
        <p:spPr>
          <a:xfrm>
            <a:off x="228600" y="1600200"/>
            <a:ext cx="3200400" cy="4876800"/>
          </a:xfrm>
        </p:spPr>
        <p:txBody>
          <a:bodyPr rtlCol="0">
            <a:normAutofit fontScale="92500" lnSpcReduction="10000"/>
          </a:bodyPr>
          <a:lstStyle/>
          <a:p>
            <a:pPr marL="182880" indent="-182880" eaLnBrk="1" fontAlgn="auto" hangingPunct="1">
              <a:spcAft>
                <a:spcPts val="0"/>
              </a:spcAft>
              <a:buFont typeface="Arial" pitchFamily="34" charset="0"/>
              <a:buChar char="•"/>
              <a:defRPr/>
            </a:pPr>
            <a:r>
              <a:rPr lang="en-US" dirty="0"/>
              <a:t>Once the </a:t>
            </a:r>
            <a:r>
              <a:rPr lang="en-US" dirty="0" smtClean="0"/>
              <a:t>revision </a:t>
            </a:r>
            <a:r>
              <a:rPr lang="en-US" dirty="0"/>
              <a:t>has been submitted to our office, it goes through a review process.</a:t>
            </a:r>
          </a:p>
          <a:p>
            <a:pPr marL="0" indent="0" eaLnBrk="1" fontAlgn="auto" hangingPunct="1">
              <a:spcAft>
                <a:spcPts val="0"/>
              </a:spcAft>
              <a:buFont typeface="Arial" pitchFamily="34" charset="0"/>
              <a:buNone/>
              <a:defRPr/>
            </a:pPr>
            <a:r>
              <a:rPr lang="en-US" dirty="0"/>
              <a:t>  </a:t>
            </a:r>
          </a:p>
          <a:p>
            <a:pPr marL="182880" indent="-182880" eaLnBrk="1" fontAlgn="auto" hangingPunct="1">
              <a:spcAft>
                <a:spcPts val="0"/>
              </a:spcAft>
              <a:buFont typeface="Arial" pitchFamily="34" charset="0"/>
              <a:buChar char="•"/>
              <a:defRPr/>
            </a:pPr>
            <a:r>
              <a:rPr lang="en-US" dirty="0"/>
              <a:t>The </a:t>
            </a:r>
            <a:r>
              <a:rPr lang="en-US" dirty="0" smtClean="0"/>
              <a:t>grant </a:t>
            </a:r>
            <a:r>
              <a:rPr lang="en-US" dirty="0"/>
              <a:t>will be under </a:t>
            </a:r>
            <a:r>
              <a:rPr lang="en-US" dirty="0" smtClean="0"/>
              <a:t>“</a:t>
            </a:r>
            <a:r>
              <a:rPr lang="en-US" b="1" dirty="0" smtClean="0"/>
              <a:t>Grant Revision Review Required</a:t>
            </a:r>
            <a:r>
              <a:rPr lang="en-US" dirty="0" smtClean="0"/>
              <a:t>” </a:t>
            </a:r>
            <a:r>
              <a:rPr lang="en-US" dirty="0"/>
              <a:t>until the review is complete.</a:t>
            </a:r>
          </a:p>
          <a:p>
            <a:pPr marL="182880" indent="-182880" eaLnBrk="1" fontAlgn="auto" hangingPunct="1">
              <a:spcAft>
                <a:spcPts val="0"/>
              </a:spcAft>
              <a:buFont typeface="Arial" pitchFamily="34" charset="0"/>
              <a:buChar char="•"/>
              <a:defRPr/>
            </a:pPr>
            <a:endParaRPr lang="en-US" sz="1100" dirty="0"/>
          </a:p>
          <a:p>
            <a:pPr marL="182880" indent="-182880" eaLnBrk="1" fontAlgn="auto" hangingPunct="1">
              <a:spcAft>
                <a:spcPts val="0"/>
              </a:spcAft>
              <a:buFont typeface="Arial" pitchFamily="34" charset="0"/>
              <a:buChar char="•"/>
              <a:defRPr/>
            </a:pPr>
            <a:r>
              <a:rPr lang="en-US" dirty="0"/>
              <a:t>If it is approved, </a:t>
            </a:r>
            <a:r>
              <a:rPr lang="en-US" dirty="0" smtClean="0"/>
              <a:t>the grant status will update to “Grant Revised”.</a:t>
            </a:r>
            <a:endParaRPr lang="en-US" dirty="0"/>
          </a:p>
          <a:p>
            <a:pPr marL="182880" indent="-182880" eaLnBrk="1" fontAlgn="auto" hangingPunct="1">
              <a:spcAft>
                <a:spcPts val="0"/>
              </a:spcAft>
              <a:buFont typeface="Arial" pitchFamily="34" charset="0"/>
              <a:buChar char="•"/>
              <a:defRPr/>
            </a:pPr>
            <a:endParaRPr lang="en-US" sz="1200" dirty="0"/>
          </a:p>
          <a:p>
            <a:pPr marL="182880" indent="-182880" eaLnBrk="1" fontAlgn="auto" hangingPunct="1">
              <a:spcAft>
                <a:spcPts val="0"/>
              </a:spcAft>
              <a:buFont typeface="Arial" pitchFamily="34" charset="0"/>
              <a:buChar char="•"/>
              <a:defRPr/>
            </a:pPr>
            <a:endParaRPr lang="en-US" dirty="0"/>
          </a:p>
        </p:txBody>
      </p:sp>
      <p:pic>
        <p:nvPicPr>
          <p:cNvPr id="1075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95400"/>
            <a:ext cx="54737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8200" y="3429000"/>
            <a:ext cx="1295400" cy="152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543800" y="1676400"/>
            <a:ext cx="1295400" cy="76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886200" y="2286000"/>
            <a:ext cx="14097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554913" y="1447800"/>
            <a:ext cx="12954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91000" y="2514600"/>
            <a:ext cx="16002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085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9725" y="1447800"/>
            <a:ext cx="4929188" cy="5334000"/>
          </a:xfrm>
        </p:spPr>
      </p:pic>
      <p:sp>
        <p:nvSpPr>
          <p:cNvPr id="108548" name="TextBox 4"/>
          <p:cNvSpPr txBox="1">
            <a:spLocks noChangeArrowheads="1"/>
          </p:cNvSpPr>
          <p:nvPr/>
        </p:nvSpPr>
        <p:spPr bwMode="auto">
          <a:xfrm>
            <a:off x="76200" y="1371600"/>
            <a:ext cx="3886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If your revision is not approved, it will be under “Grant Revision Modifications Required” and you will receive </a:t>
            </a:r>
            <a:r>
              <a:rPr lang="en-US" dirty="0" smtClean="0"/>
              <a:t>an </a:t>
            </a:r>
            <a:r>
              <a:rPr lang="en-US" dirty="0"/>
              <a:t>e-mail letting you know it has been returned. </a:t>
            </a:r>
          </a:p>
          <a:p>
            <a:pPr eaLnBrk="1" hangingPunct="1"/>
            <a:endParaRPr lang="en-US" dirty="0"/>
          </a:p>
          <a:p>
            <a:pPr eaLnBrk="1" hangingPunct="1"/>
            <a:r>
              <a:rPr lang="en-US" dirty="0"/>
              <a:t>Return to the GRANTS System and the claim will be under your task list.  Click on the link.</a:t>
            </a:r>
          </a:p>
          <a:p>
            <a:pPr eaLnBrk="1" hangingPunct="1"/>
            <a:endParaRPr lang="en-US" dirty="0"/>
          </a:p>
          <a:p>
            <a:pPr eaLnBrk="1" hangingPunct="1"/>
            <a:r>
              <a:rPr lang="en-US" b="1" dirty="0"/>
              <a:t>Note:  </a:t>
            </a:r>
            <a:r>
              <a:rPr lang="en-US" dirty="0"/>
              <a:t>If you do not receive the email, check your email address in the GRANTS System (update if </a:t>
            </a:r>
            <a:r>
              <a:rPr lang="en-US" dirty="0" smtClean="0"/>
              <a:t>needed) </a:t>
            </a:r>
            <a:r>
              <a:rPr lang="en-US" dirty="0"/>
              <a:t>or check with your agency IT Administrator to see if our system generated emails from </a:t>
            </a:r>
            <a:r>
              <a:rPr lang="en-US" dirty="0">
                <a:hlinkClick r:id="rId3"/>
              </a:rPr>
              <a:t>otso@dps.state.oh.us</a:t>
            </a:r>
            <a:r>
              <a:rPr lang="en-US" dirty="0"/>
              <a:t> are being blocked as spam.</a:t>
            </a:r>
          </a:p>
          <a:p>
            <a:pPr eaLnBrk="1" hangingPunct="1"/>
            <a:endParaRPr lang="en-US" dirty="0"/>
          </a:p>
          <a:p>
            <a:pPr eaLnBrk="1" hangingPunct="1"/>
            <a:endParaRPr lang="en-US" dirty="0"/>
          </a:p>
          <a:p>
            <a:pPr eaLnBrk="1" hangingPunct="1"/>
            <a:r>
              <a:rPr lang="en-US" dirty="0"/>
              <a:t>  </a:t>
            </a:r>
          </a:p>
        </p:txBody>
      </p:sp>
      <p:sp>
        <p:nvSpPr>
          <p:cNvPr id="6" name="Oval 5"/>
          <p:cNvSpPr/>
          <p:nvPr/>
        </p:nvSpPr>
        <p:spPr>
          <a:xfrm>
            <a:off x="4495800" y="41148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sp>
        <p:nvSpPr>
          <p:cNvPr id="109571" name="TextBox 4"/>
          <p:cNvSpPr txBox="1">
            <a:spLocks noChangeArrowheads="1"/>
          </p:cNvSpPr>
          <p:nvPr/>
        </p:nvSpPr>
        <p:spPr bwMode="auto">
          <a:xfrm>
            <a:off x="304800" y="1371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the Grant Menu, click on “View Revisions”.</a:t>
            </a:r>
          </a:p>
        </p:txBody>
      </p:sp>
      <p:pic>
        <p:nvPicPr>
          <p:cNvPr id="10957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44613"/>
            <a:ext cx="5068888" cy="5360987"/>
          </a:xfrm>
        </p:spPr>
      </p:pic>
      <p:sp>
        <p:nvSpPr>
          <p:cNvPr id="3" name="Oval 2"/>
          <p:cNvSpPr/>
          <p:nvPr/>
        </p:nvSpPr>
        <p:spPr>
          <a:xfrm>
            <a:off x="8153400" y="22098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105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89063"/>
            <a:ext cx="4930775"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924800" y="1524000"/>
            <a:ext cx="1143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086600" y="1905000"/>
            <a:ext cx="5334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598" name="TextBox 10"/>
          <p:cNvSpPr txBox="1">
            <a:spLocks noChangeArrowheads="1"/>
          </p:cNvSpPr>
          <p:nvPr/>
        </p:nvSpPr>
        <p:spPr bwMode="auto">
          <a:xfrm>
            <a:off x="228600" y="1389063"/>
            <a:ext cx="3810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Modifications that are required will be listed on the Budget Overview under </a:t>
            </a:r>
            <a:r>
              <a:rPr lang="en-US" dirty="0" smtClean="0"/>
              <a:t>Modifications </a:t>
            </a:r>
            <a:r>
              <a:rPr lang="en-US" dirty="0"/>
              <a:t>Required.</a:t>
            </a:r>
          </a:p>
          <a:p>
            <a:pPr eaLnBrk="1" hangingPunct="1"/>
            <a:endParaRPr lang="en-US" dirty="0"/>
          </a:p>
          <a:p>
            <a:pPr eaLnBrk="1" hangingPunct="1"/>
            <a:r>
              <a:rPr lang="en-US" dirty="0"/>
              <a:t>Follow the steps on slides </a:t>
            </a:r>
            <a:r>
              <a:rPr lang="en-US" dirty="0" smtClean="0"/>
              <a:t>95 – 109 to </a:t>
            </a:r>
            <a:r>
              <a:rPr lang="en-US" dirty="0"/>
              <a:t>make the required changes and re-submit the revision. </a:t>
            </a:r>
          </a:p>
          <a:p>
            <a:pPr eaLnBrk="1" hangingPunct="1"/>
            <a:endParaRPr lang="en-US" dirty="0"/>
          </a:p>
          <a:p>
            <a:pPr eaLnBrk="1" hangingPunct="1"/>
            <a:r>
              <a:rPr lang="en-US" b="1" dirty="0"/>
              <a:t>Check the box next to Revision Process on the Pre-Activity form.</a:t>
            </a:r>
          </a:p>
        </p:txBody>
      </p:sp>
      <p:cxnSp>
        <p:nvCxnSpPr>
          <p:cNvPr id="13" name="Straight Arrow Connector 12"/>
          <p:cNvCxnSpPr/>
          <p:nvPr/>
        </p:nvCxnSpPr>
        <p:spPr>
          <a:xfrm>
            <a:off x="3505200" y="2057400"/>
            <a:ext cx="1905000" cy="2667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sp>
        <p:nvSpPr>
          <p:cNvPr id="111619" name="TextBox 4"/>
          <p:cNvSpPr txBox="1">
            <a:spLocks noChangeArrowheads="1"/>
          </p:cNvSpPr>
          <p:nvPr/>
        </p:nvSpPr>
        <p:spPr bwMode="auto">
          <a:xfrm>
            <a:off x="304800" y="137160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change/add personnel to the grant:</a:t>
            </a:r>
          </a:p>
          <a:p>
            <a:pPr eaLnBrk="1" hangingPunct="1"/>
            <a:endParaRPr lang="en-US"/>
          </a:p>
          <a:p>
            <a:pPr eaLnBrk="1" hangingPunct="1"/>
            <a:r>
              <a:rPr lang="en-US"/>
              <a:t>Click “Grantee Contact Information”.</a:t>
            </a:r>
          </a:p>
          <a:p>
            <a:pPr eaLnBrk="1" hangingPunct="1"/>
            <a:endParaRPr lang="en-US"/>
          </a:p>
        </p:txBody>
      </p:sp>
      <p:pic>
        <p:nvPicPr>
          <p:cNvPr id="11162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408113"/>
            <a:ext cx="4794250" cy="5297487"/>
          </a:xfrm>
        </p:spPr>
      </p:pic>
      <p:sp>
        <p:nvSpPr>
          <p:cNvPr id="6" name="Oval 5"/>
          <p:cNvSpPr/>
          <p:nvPr/>
        </p:nvSpPr>
        <p:spPr>
          <a:xfrm>
            <a:off x="4799013" y="4572000"/>
            <a:ext cx="1219200" cy="211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126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5088"/>
            <a:ext cx="5099050" cy="5446712"/>
          </a:xfrm>
        </p:spPr>
      </p:pic>
      <p:sp>
        <p:nvSpPr>
          <p:cNvPr id="5" name="TextBox 4"/>
          <p:cNvSpPr txBox="1"/>
          <p:nvPr/>
        </p:nvSpPr>
        <p:spPr>
          <a:xfrm>
            <a:off x="152400" y="1371600"/>
            <a:ext cx="3581400" cy="3416300"/>
          </a:xfrm>
          <a:prstGeom prst="rect">
            <a:avLst/>
          </a:prstGeom>
          <a:noFill/>
        </p:spPr>
        <p:txBody>
          <a:bodyPr>
            <a:spAutoFit/>
          </a:bodyPr>
          <a:lstStyle/>
          <a:p>
            <a:pPr>
              <a:defRPr/>
            </a:pPr>
            <a:r>
              <a:rPr lang="en-US" dirty="0"/>
              <a:t>The people who were added to the proposal are automatically transferred to the grant.  </a:t>
            </a:r>
          </a:p>
          <a:p>
            <a:pPr>
              <a:defRPr/>
            </a:pPr>
            <a:endParaRPr lang="en-US" dirty="0"/>
          </a:p>
          <a:p>
            <a:pPr>
              <a:defRPr/>
            </a:pPr>
            <a:r>
              <a:rPr lang="en-US" dirty="0"/>
              <a:t>If you need to make changes to the existing contact type or level of access:</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“Edit” button and make the necessary changes.</a:t>
            </a:r>
          </a:p>
        </p:txBody>
      </p:sp>
      <p:sp>
        <p:nvSpPr>
          <p:cNvPr id="6" name="Oval 5"/>
          <p:cNvSpPr/>
          <p:nvPr/>
        </p:nvSpPr>
        <p:spPr>
          <a:xfrm>
            <a:off x="4343400" y="34290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895600"/>
            <a:ext cx="3810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47" name="TextBox 7"/>
          <p:cNvSpPr txBox="1">
            <a:spLocks noChangeArrowheads="1"/>
          </p:cNvSpPr>
          <p:nvPr/>
        </p:nvSpPr>
        <p:spPr bwMode="auto">
          <a:xfrm>
            <a:off x="4070350" y="33210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2648" name="TextBox 8"/>
          <p:cNvSpPr txBox="1">
            <a:spLocks noChangeArrowheads="1"/>
          </p:cNvSpPr>
          <p:nvPr/>
        </p:nvSpPr>
        <p:spPr bwMode="auto">
          <a:xfrm>
            <a:off x="7772400" y="2590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772400" y="15240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136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73538" y="1328738"/>
            <a:ext cx="4835525" cy="5224462"/>
          </a:xfrm>
        </p:spPr>
      </p:pic>
      <p:sp>
        <p:nvSpPr>
          <p:cNvPr id="5" name="TextBox 4"/>
          <p:cNvSpPr txBox="1"/>
          <p:nvPr/>
        </p:nvSpPr>
        <p:spPr>
          <a:xfrm>
            <a:off x="76200" y="1371600"/>
            <a:ext cx="4038600" cy="5294313"/>
          </a:xfrm>
          <a:prstGeom prst="rect">
            <a:avLst/>
          </a:prstGeom>
          <a:noFill/>
        </p:spPr>
        <p:txBody>
          <a:bodyPr>
            <a:spAutoFit/>
          </a:bodyPr>
          <a:lstStyle/>
          <a:p>
            <a:pPr marL="342900" indent="-342900">
              <a:buFontTx/>
              <a:buAutoNum type="arabicPeriod"/>
              <a:defRPr/>
            </a:pPr>
            <a:r>
              <a:rPr lang="en-US" sz="1300" dirty="0"/>
              <a:t>Make the change to either the Contact Type or the Level of Access.</a:t>
            </a:r>
          </a:p>
          <a:p>
            <a:pPr>
              <a:defRPr/>
            </a:pPr>
            <a:r>
              <a:rPr lang="en-US" sz="1300" b="1" dirty="0"/>
              <a:t>Contact Types</a:t>
            </a:r>
          </a:p>
          <a:p>
            <a:pPr>
              <a:defRPr/>
            </a:pPr>
            <a:r>
              <a:rPr lang="en-US" sz="1300" b="1" i="1" dirty="0"/>
              <a:t>Authorizing Official </a:t>
            </a:r>
            <a:r>
              <a:rPr lang="en-US" sz="1300" dirty="0"/>
              <a:t>– The authorizing official is usually the head of an organization/agency.  This individual must possess or have the ability to obtain the legislative authority to enter into an agreement with </a:t>
            </a:r>
            <a:r>
              <a:rPr lang="en-US" sz="1300" dirty="0" smtClean="0"/>
              <a:t>OTSO.</a:t>
            </a:r>
            <a:endParaRPr lang="en-US" sz="1300" dirty="0"/>
          </a:p>
          <a:p>
            <a:pPr>
              <a:defRPr/>
            </a:pPr>
            <a:r>
              <a:rPr lang="en-US" sz="1300" b="1" i="1" dirty="0"/>
              <a:t>Project Director </a:t>
            </a:r>
            <a:r>
              <a:rPr lang="en-US" sz="1300" dirty="0"/>
              <a:t>– The project director is designated as the agency’s liaison with </a:t>
            </a:r>
            <a:r>
              <a:rPr lang="en-US" sz="1300" dirty="0" smtClean="0"/>
              <a:t>OTSO </a:t>
            </a:r>
            <a:r>
              <a:rPr lang="en-US" sz="1300" dirty="0"/>
              <a:t>by the authorizing official.  This individual will oversee the daily activities of the grant and ensure that the scope of work, evaluation and work plans are completed as proposed.  This individual will also serve as the primary contact person for the grant.</a:t>
            </a:r>
          </a:p>
          <a:p>
            <a:pPr>
              <a:defRPr/>
            </a:pPr>
            <a:r>
              <a:rPr lang="en-US" sz="1300" b="1" i="1" dirty="0"/>
              <a:t>Fiscal Officer </a:t>
            </a:r>
            <a:r>
              <a:rPr lang="en-US" sz="1300" dirty="0"/>
              <a:t>– The fiscal officer is responsible for the fiscal activities of the agency.  This individual is responsible for overseeing the grant’s budget, as well as submitting properly prepared claims for reimbursement to </a:t>
            </a:r>
            <a:r>
              <a:rPr lang="en-US" sz="1300" dirty="0" smtClean="0"/>
              <a:t>OTSO.</a:t>
            </a:r>
            <a:endParaRPr lang="en-US" sz="1300" dirty="0"/>
          </a:p>
          <a:p>
            <a:pPr>
              <a:defRPr/>
            </a:pPr>
            <a:r>
              <a:rPr lang="en-US" sz="1300" b="1" dirty="0"/>
              <a:t>Level of Access</a:t>
            </a:r>
          </a:p>
          <a:p>
            <a:pPr>
              <a:defRPr/>
            </a:pPr>
            <a:r>
              <a:rPr lang="en-US" sz="1300" b="1" dirty="0"/>
              <a:t>Grant Administrator – </a:t>
            </a:r>
            <a:r>
              <a:rPr lang="en-US" sz="1300" dirty="0"/>
              <a:t>has access to make changes, submit reports and reimbursement claims.</a:t>
            </a:r>
          </a:p>
          <a:p>
            <a:pPr>
              <a:defRPr/>
            </a:pPr>
            <a:r>
              <a:rPr lang="en-US" sz="1300" b="1" dirty="0"/>
              <a:t>Viewer – </a:t>
            </a:r>
            <a:r>
              <a:rPr lang="en-US" sz="1300" dirty="0"/>
              <a:t>Can only view the grant.</a:t>
            </a:r>
            <a:endParaRPr lang="en-US" sz="1300" b="1" dirty="0"/>
          </a:p>
          <a:p>
            <a:pPr>
              <a:defRPr/>
            </a:pPr>
            <a:endParaRPr lang="en-US" sz="1300" dirty="0"/>
          </a:p>
          <a:p>
            <a:pPr marL="342900" indent="-342900">
              <a:buFont typeface="+mj-lt"/>
              <a:buAutoNum type="arabicPeriod" startAt="2"/>
              <a:defRPr/>
            </a:pPr>
            <a:r>
              <a:rPr lang="en-US" sz="1300" dirty="0"/>
              <a:t>Click “Save”.</a:t>
            </a:r>
          </a:p>
        </p:txBody>
      </p:sp>
      <p:sp>
        <p:nvSpPr>
          <p:cNvPr id="3" name="Rectangle 2"/>
          <p:cNvSpPr/>
          <p:nvPr/>
        </p:nvSpPr>
        <p:spPr>
          <a:xfrm>
            <a:off x="7772400" y="1447800"/>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5181600" y="3352800"/>
            <a:ext cx="3352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24800" y="2819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3282434"/>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8185245" y="2514600"/>
            <a:ext cx="4572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146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19538" y="1371600"/>
            <a:ext cx="5065712" cy="5410200"/>
          </a:xfrm>
        </p:spPr>
      </p:pic>
      <p:sp>
        <p:nvSpPr>
          <p:cNvPr id="6" name="TextBox 5"/>
          <p:cNvSpPr txBox="1"/>
          <p:nvPr/>
        </p:nvSpPr>
        <p:spPr>
          <a:xfrm>
            <a:off x="228600" y="1371600"/>
            <a:ext cx="3429000" cy="3694113"/>
          </a:xfrm>
          <a:prstGeom prst="rect">
            <a:avLst/>
          </a:prstGeom>
          <a:noFill/>
        </p:spPr>
        <p:txBody>
          <a:bodyPr>
            <a:spAutoFit/>
          </a:bodyPr>
          <a:lstStyle/>
          <a:p>
            <a:pPr>
              <a:defRPr/>
            </a:pPr>
            <a:r>
              <a:rPr lang="en-US" dirty="0"/>
              <a:t>If you need to delete an existing contact from the grant:</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“Delete” button.</a:t>
            </a:r>
          </a:p>
          <a:p>
            <a:pPr marL="342900" indent="-342900">
              <a:buFont typeface="+mj-lt"/>
              <a:buAutoNum type="arabicPeriod"/>
              <a:defRPr/>
            </a:pPr>
            <a:endParaRPr lang="en-US" dirty="0"/>
          </a:p>
          <a:p>
            <a:pPr>
              <a:defRPr/>
            </a:pPr>
            <a:r>
              <a:rPr lang="en-US" dirty="0"/>
              <a:t>This will only remove the person’s access to this grant.  It does not remove their access to the GRANTS System.  See </a:t>
            </a:r>
            <a:r>
              <a:rPr lang="en-US" dirty="0" smtClean="0"/>
              <a:t>Slide 121 </a:t>
            </a:r>
            <a:r>
              <a:rPr lang="en-US" dirty="0"/>
              <a:t>if you need to de-activate their account.</a:t>
            </a:r>
          </a:p>
        </p:txBody>
      </p:sp>
      <p:sp>
        <p:nvSpPr>
          <p:cNvPr id="7" name="Oval 6"/>
          <p:cNvSpPr/>
          <p:nvPr/>
        </p:nvSpPr>
        <p:spPr>
          <a:xfrm>
            <a:off x="42672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8229600" y="2971800"/>
            <a:ext cx="457200" cy="153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95" name="TextBox 8"/>
          <p:cNvSpPr txBox="1">
            <a:spLocks noChangeArrowheads="1"/>
          </p:cNvSpPr>
          <p:nvPr/>
        </p:nvSpPr>
        <p:spPr bwMode="auto">
          <a:xfrm>
            <a:off x="3962400" y="3200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4696" name="TextBox 9"/>
          <p:cNvSpPr txBox="1">
            <a:spLocks noChangeArrowheads="1"/>
          </p:cNvSpPr>
          <p:nvPr/>
        </p:nvSpPr>
        <p:spPr bwMode="auto">
          <a:xfrm>
            <a:off x="8407400" y="26558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696200" y="15621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157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4524375"/>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a:defRPr/>
            </a:pPr>
            <a:r>
              <a:rPr lang="en-US" dirty="0"/>
              <a:t>If the person that needs to be added, is not listed in the drop down for Step 1:</a:t>
            </a:r>
          </a:p>
          <a:p>
            <a:pPr>
              <a:defRPr/>
            </a:pPr>
            <a:endParaRPr lang="en-US" dirty="0"/>
          </a:p>
          <a:p>
            <a:pPr marL="342900" indent="-342900">
              <a:buFont typeface="+mj-lt"/>
              <a:buAutoNum type="arabicPeriod" startAt="5"/>
              <a:defRPr/>
            </a:pPr>
            <a:r>
              <a:rPr lang="en-US" dirty="0"/>
              <a:t>Click “Agency Info”.</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72000" y="18288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722"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5723"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5724"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15725"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15726" name="TextBox 14"/>
          <p:cNvSpPr txBox="1">
            <a:spLocks noChangeArrowheads="1"/>
          </p:cNvSpPr>
          <p:nvPr/>
        </p:nvSpPr>
        <p:spPr bwMode="auto">
          <a:xfrm>
            <a:off x="5029200" y="19685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3" name="Rectangle 2"/>
          <p:cNvSpPr/>
          <p:nvPr/>
        </p:nvSpPr>
        <p:spPr>
          <a:xfrm>
            <a:off x="7620000" y="14478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sp>
        <p:nvSpPr>
          <p:cNvPr id="5" name="TextBox 4"/>
          <p:cNvSpPr txBox="1"/>
          <p:nvPr/>
        </p:nvSpPr>
        <p:spPr>
          <a:xfrm>
            <a:off x="76200" y="1371600"/>
            <a:ext cx="4267200" cy="3694113"/>
          </a:xfrm>
          <a:prstGeom prst="rect">
            <a:avLst/>
          </a:prstGeom>
          <a:noFill/>
        </p:spPr>
        <p:txBody>
          <a:bodyPr>
            <a:spAutoFit/>
          </a:bodyPr>
          <a:lstStyle/>
          <a:p>
            <a:pPr>
              <a:defRPr/>
            </a:pPr>
            <a:r>
              <a:rPr lang="en-US" dirty="0"/>
              <a:t>To add a new user:</a:t>
            </a:r>
          </a:p>
          <a:p>
            <a:pPr>
              <a:defRPr/>
            </a:pPr>
            <a:endParaRPr lang="en-US" dirty="0"/>
          </a:p>
          <a:p>
            <a:pPr marL="342900" indent="-342900">
              <a:buFontTx/>
              <a:buAutoNum type="arabicPeriod"/>
              <a:defRPr/>
            </a:pPr>
            <a:r>
              <a:rPr lang="en-US" dirty="0"/>
              <a:t>If you are the Agency Administrator, click the “Add” button and complete the user information.  If you are not the Agency Administrator, have the Agency Administrator complete this step. Then proceed to Step 2.</a:t>
            </a:r>
          </a:p>
          <a:p>
            <a:pPr marL="342900" indent="-342900">
              <a:buFontTx/>
              <a:buAutoNum type="arabicPeriod"/>
              <a:defRPr/>
            </a:pPr>
            <a:r>
              <a:rPr lang="en-US" dirty="0"/>
              <a:t>Once everyone that you need to add to the grant is added, click on “Back to Previous Page”.  </a:t>
            </a:r>
          </a:p>
          <a:p>
            <a:pPr marL="342900" indent="-342900">
              <a:buFontTx/>
              <a:buAutoNum type="arabicPeriod"/>
              <a:defRPr/>
            </a:pPr>
            <a:endParaRPr lang="en-US" dirty="0"/>
          </a:p>
          <a:p>
            <a:pPr>
              <a:defRPr/>
            </a:pPr>
            <a:endParaRPr lang="en-US" dirty="0"/>
          </a:p>
        </p:txBody>
      </p:sp>
      <p:pic>
        <p:nvPicPr>
          <p:cNvPr id="11674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2438" y="1349375"/>
            <a:ext cx="4854575" cy="5392738"/>
          </a:xfrm>
        </p:spPr>
      </p:pic>
      <p:sp>
        <p:nvSpPr>
          <p:cNvPr id="3" name="Oval 2"/>
          <p:cNvSpPr/>
          <p:nvPr/>
        </p:nvSpPr>
        <p:spPr>
          <a:xfrm>
            <a:off x="7696200" y="548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95800" y="1600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43800" y="5257800"/>
            <a:ext cx="3429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7" name="TextBox 6"/>
          <p:cNvSpPr txBox="1"/>
          <p:nvPr/>
        </p:nvSpPr>
        <p:spPr>
          <a:xfrm>
            <a:off x="5562600" y="1600200"/>
            <a:ext cx="5334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FFY  2015 Pre-Activity Form</a:t>
            </a:r>
            <a:endParaRPr lang="en-US" dirty="0"/>
          </a:p>
        </p:txBody>
      </p:sp>
      <p:sp>
        <p:nvSpPr>
          <p:cNvPr id="3" name="Content Placeholder 2"/>
          <p:cNvSpPr>
            <a:spLocks noGrp="1"/>
          </p:cNvSpPr>
          <p:nvPr>
            <p:ph idx="1"/>
          </p:nvPr>
        </p:nvSpPr>
        <p:spPr/>
        <p:txBody>
          <a:bodyPr rtlCol="0">
            <a:normAutofit/>
          </a:bodyPr>
          <a:lstStyle/>
          <a:p>
            <a:pPr marL="182880" indent="-182880" eaLnBrk="1" fontAlgn="auto" hangingPunct="1">
              <a:spcAft>
                <a:spcPts val="600"/>
              </a:spcAft>
              <a:buFont typeface="Arial" pitchFamily="34" charset="0"/>
              <a:buChar char="•"/>
              <a:defRPr/>
            </a:pPr>
            <a:r>
              <a:rPr lang="en-US" dirty="0" smtClean="0"/>
              <a:t>Print the FFY 2015 Pre-Activity form from </a:t>
            </a:r>
            <a:r>
              <a:rPr lang="en-US" dirty="0" smtClean="0">
                <a:hlinkClick r:id="rId2"/>
              </a:rPr>
              <a:t>http://</a:t>
            </a:r>
            <a:r>
              <a:rPr lang="en-US" dirty="0" smtClean="0">
                <a:hlinkClick r:id="rId2"/>
              </a:rPr>
              <a:t>ohiohighwaysafetyoffice.ohio.gov</a:t>
            </a:r>
            <a:r>
              <a:rPr lang="en-US" dirty="0" smtClean="0"/>
              <a:t> </a:t>
            </a:r>
          </a:p>
          <a:p>
            <a:pPr marL="0" indent="0" eaLnBrk="1" fontAlgn="auto" hangingPunct="1">
              <a:spcAft>
                <a:spcPts val="600"/>
              </a:spcAft>
              <a:buNone/>
              <a:defRPr/>
            </a:pPr>
            <a:r>
              <a:rPr lang="en-US" dirty="0" smtClean="0"/>
              <a:t>  </a:t>
            </a:r>
            <a:r>
              <a:rPr lang="en-US" dirty="0" smtClean="0"/>
              <a:t>Use this form to follow along with this presentation.</a:t>
            </a:r>
          </a:p>
          <a:p>
            <a:pPr marL="182880" indent="-182880" eaLnBrk="1" fontAlgn="auto" hangingPunct="1">
              <a:spcAft>
                <a:spcPts val="600"/>
              </a:spcAft>
              <a:buFont typeface="Arial" pitchFamily="34" charset="0"/>
              <a:buChar char="•"/>
              <a:defRPr/>
            </a:pPr>
            <a:r>
              <a:rPr lang="en-US" b="1" dirty="0" smtClean="0"/>
              <a:t>Agency</a:t>
            </a:r>
            <a:r>
              <a:rPr lang="en-US" dirty="0" smtClean="0"/>
              <a:t> - enter your agency name.</a:t>
            </a:r>
          </a:p>
          <a:p>
            <a:pPr marL="182880" indent="-182880" eaLnBrk="1" fontAlgn="auto" hangingPunct="1">
              <a:spcAft>
                <a:spcPts val="600"/>
              </a:spcAft>
              <a:buFont typeface="Arial" pitchFamily="34" charset="0"/>
              <a:buChar char="•"/>
              <a:defRPr/>
            </a:pPr>
            <a:r>
              <a:rPr lang="en-US" b="1" dirty="0" smtClean="0"/>
              <a:t>Date</a:t>
            </a:r>
            <a:r>
              <a:rPr lang="en-US" dirty="0" smtClean="0"/>
              <a:t> – enter the date you are viewing this presentation.</a:t>
            </a:r>
          </a:p>
          <a:p>
            <a:pPr marL="182880" indent="-182880" eaLnBrk="1" fontAlgn="auto" hangingPunct="1">
              <a:spcAft>
                <a:spcPts val="600"/>
              </a:spcAft>
              <a:buFont typeface="Arial" pitchFamily="34" charset="0"/>
              <a:buChar char="•"/>
              <a:defRPr/>
            </a:pPr>
            <a:r>
              <a:rPr lang="en-US" b="1" dirty="0" smtClean="0"/>
              <a:t>County</a:t>
            </a:r>
            <a:r>
              <a:rPr lang="en-US" dirty="0" smtClean="0"/>
              <a:t> – enter the county where you are located.</a:t>
            </a:r>
          </a:p>
          <a:p>
            <a:pPr marL="182880" indent="-182880" eaLnBrk="1" fontAlgn="auto" hangingPunct="1">
              <a:spcAft>
                <a:spcPts val="600"/>
              </a:spcAft>
              <a:buFont typeface="Arial" pitchFamily="34" charset="0"/>
              <a:buChar char="•"/>
              <a:defRPr/>
            </a:pPr>
            <a:r>
              <a:rPr lang="en-US" dirty="0" smtClean="0"/>
              <a:t>Check the box to the left of General.</a:t>
            </a:r>
          </a:p>
          <a:p>
            <a:pPr marL="182880" indent="-182880" eaLnBrk="1" fontAlgn="auto" hangingPunct="1">
              <a:spcAft>
                <a:spcPts val="600"/>
              </a:spcAft>
              <a:buFont typeface="Arial" pitchFamily="34" charset="0"/>
              <a:buChar char="•"/>
              <a:defRPr/>
            </a:pPr>
            <a:r>
              <a:rPr lang="en-US" b="1" dirty="0" smtClean="0"/>
              <a:t>Reimbursement Claim schedule </a:t>
            </a:r>
            <a:r>
              <a:rPr lang="en-US" dirty="0" smtClean="0"/>
              <a:t>– check monthly or quarterly.  </a:t>
            </a:r>
            <a:r>
              <a:rPr lang="en-US" b="1" dirty="0" smtClean="0"/>
              <a:t>New sub-grantees must check monthly.</a:t>
            </a:r>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177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3970338"/>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marL="342900" indent="-342900">
              <a:buFont typeface="+mj-lt"/>
              <a:buAutoNum type="arabicPeriod" startAt="5"/>
              <a:defRPr/>
            </a:pPr>
            <a:r>
              <a:rPr lang="en-US" dirty="0"/>
              <a:t>Click “Grant Menu” to return to your grant or “Start Menu” to return to your task list.</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022725"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770"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7771"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7772"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17773"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17774" name="TextBox 14"/>
          <p:cNvSpPr txBox="1">
            <a:spLocks noChangeArrowheads="1"/>
          </p:cNvSpPr>
          <p:nvPr/>
        </p:nvSpPr>
        <p:spPr bwMode="auto">
          <a:xfrm>
            <a:off x="4668838" y="19700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6" name="Oval 15"/>
          <p:cNvSpPr/>
          <p:nvPr/>
        </p:nvSpPr>
        <p:spPr>
          <a:xfrm>
            <a:off x="5049838"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734300" y="1524000"/>
            <a:ext cx="12573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187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12863"/>
            <a:ext cx="4922838" cy="5468937"/>
          </a:xfrm>
        </p:spPr>
      </p:pic>
      <p:sp>
        <p:nvSpPr>
          <p:cNvPr id="8" name="TextBox 7"/>
          <p:cNvSpPr txBox="1"/>
          <p:nvPr/>
        </p:nvSpPr>
        <p:spPr>
          <a:xfrm>
            <a:off x="152400" y="1295400"/>
            <a:ext cx="3810000" cy="2032000"/>
          </a:xfrm>
          <a:prstGeom prst="rect">
            <a:avLst/>
          </a:prstGeom>
          <a:noFill/>
        </p:spPr>
        <p:txBody>
          <a:bodyPr>
            <a:spAutoFit/>
          </a:bodyPr>
          <a:lstStyle/>
          <a:p>
            <a:pPr>
              <a:defRPr/>
            </a:pPr>
            <a:r>
              <a:rPr lang="en-US" dirty="0"/>
              <a:t>To manage user’s access click on “Agency Info”.</a:t>
            </a:r>
          </a:p>
          <a:p>
            <a:pPr>
              <a:defRPr/>
            </a:pPr>
            <a:endParaRPr lang="en-US" dirty="0"/>
          </a:p>
          <a:p>
            <a:pPr marL="342900" indent="-342900">
              <a:buFontTx/>
              <a:buAutoNum type="arabicPeriod"/>
              <a:defRPr/>
            </a:pPr>
            <a:r>
              <a:rPr lang="en-US" dirty="0"/>
              <a:t>To edit existing users, click the radio button next to the user’s name.</a:t>
            </a:r>
          </a:p>
          <a:p>
            <a:pPr marL="342900" indent="-342900">
              <a:buFontTx/>
              <a:buAutoNum type="arabicPeriod"/>
              <a:defRPr/>
            </a:pPr>
            <a:r>
              <a:rPr lang="en-US" dirty="0"/>
              <a:t>Click “Edit”.</a:t>
            </a:r>
          </a:p>
        </p:txBody>
      </p:sp>
      <p:sp>
        <p:nvSpPr>
          <p:cNvPr id="9" name="Oval 8"/>
          <p:cNvSpPr/>
          <p:nvPr/>
        </p:nvSpPr>
        <p:spPr>
          <a:xfrm>
            <a:off x="4419600" y="6019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924800" y="5486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48200" y="1295400"/>
            <a:ext cx="6096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792" name="TextBox 11"/>
          <p:cNvSpPr txBox="1">
            <a:spLocks noChangeArrowheads="1"/>
          </p:cNvSpPr>
          <p:nvPr/>
        </p:nvSpPr>
        <p:spPr bwMode="auto">
          <a:xfrm>
            <a:off x="4191000" y="60198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8793" name="TextBox 12"/>
          <p:cNvSpPr txBox="1">
            <a:spLocks noChangeArrowheads="1"/>
          </p:cNvSpPr>
          <p:nvPr/>
        </p:nvSpPr>
        <p:spPr bwMode="auto">
          <a:xfrm>
            <a:off x="7718425" y="53340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198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46650" cy="5373687"/>
          </a:xfrm>
        </p:spPr>
      </p:pic>
      <p:sp>
        <p:nvSpPr>
          <p:cNvPr id="119812" name="TextBox 4"/>
          <p:cNvSpPr txBox="1">
            <a:spLocks noChangeArrowheads="1"/>
          </p:cNvSpPr>
          <p:nvPr/>
        </p:nvSpPr>
        <p:spPr bwMode="auto">
          <a:xfrm>
            <a:off x="152400" y="1447800"/>
            <a:ext cx="388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de-activate the user (they will no longer be able to access the GRANTS System), click the box next to “Active” – this will remove the checkmark.</a:t>
            </a:r>
          </a:p>
          <a:p>
            <a:pPr eaLnBrk="1" hangingPunct="1">
              <a:buFontTx/>
              <a:buAutoNum type="arabicPeriod"/>
            </a:pPr>
            <a:r>
              <a:rPr lang="en-US"/>
              <a:t>To update address, phone number, email address, etc. – make the change in the appropriate field.</a:t>
            </a:r>
          </a:p>
          <a:p>
            <a:pPr eaLnBrk="1" hangingPunct="1">
              <a:buFontTx/>
              <a:buAutoNum type="arabicPeriod"/>
            </a:pPr>
            <a:r>
              <a:rPr lang="en-US"/>
              <a:t>Click “Save”.</a:t>
            </a:r>
          </a:p>
          <a:p>
            <a:pPr eaLnBrk="1" hangingPunct="1">
              <a:buFontTx/>
              <a:buAutoNum type="arabicPeriod"/>
            </a:pPr>
            <a:endParaRPr lang="en-US"/>
          </a:p>
        </p:txBody>
      </p:sp>
      <p:sp>
        <p:nvSpPr>
          <p:cNvPr id="6" name="Oval 5"/>
          <p:cNvSpPr/>
          <p:nvPr/>
        </p:nvSpPr>
        <p:spPr>
          <a:xfrm>
            <a:off x="5410200" y="4800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514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Brace 7"/>
          <p:cNvSpPr/>
          <p:nvPr/>
        </p:nvSpPr>
        <p:spPr>
          <a:xfrm>
            <a:off x="7531100" y="2770188"/>
            <a:ext cx="609600" cy="3276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9816" name="TextBox 8"/>
          <p:cNvSpPr txBox="1">
            <a:spLocks noChangeArrowheads="1"/>
          </p:cNvSpPr>
          <p:nvPr/>
        </p:nvSpPr>
        <p:spPr bwMode="auto">
          <a:xfrm>
            <a:off x="5105400" y="4659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9817" name="TextBox 9"/>
          <p:cNvSpPr txBox="1">
            <a:spLocks noChangeArrowheads="1"/>
          </p:cNvSpPr>
          <p:nvPr/>
        </p:nvSpPr>
        <p:spPr bwMode="auto">
          <a:xfrm>
            <a:off x="8153400" y="431006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9818" name="TextBox 10"/>
          <p:cNvSpPr txBox="1">
            <a:spLocks noChangeArrowheads="1"/>
          </p:cNvSpPr>
          <p:nvPr/>
        </p:nvSpPr>
        <p:spPr bwMode="auto">
          <a:xfrm>
            <a:off x="8162925" y="22685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208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404938"/>
            <a:ext cx="4770438" cy="5300662"/>
          </a:xfrm>
        </p:spPr>
      </p:pic>
      <p:sp>
        <p:nvSpPr>
          <p:cNvPr id="120836" name="TextBox 4"/>
          <p:cNvSpPr txBox="1">
            <a:spLocks noChangeArrowheads="1"/>
          </p:cNvSpPr>
          <p:nvPr/>
        </p:nvSpPr>
        <p:spPr bwMode="auto">
          <a:xfrm>
            <a:off x="152400" y="13716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If the agency information needs updated (address, phone number), click “Edit”.</a:t>
            </a:r>
          </a:p>
        </p:txBody>
      </p:sp>
      <p:sp>
        <p:nvSpPr>
          <p:cNvPr id="6" name="Oval 5"/>
          <p:cNvSpPr/>
          <p:nvPr/>
        </p:nvSpPr>
        <p:spPr>
          <a:xfrm>
            <a:off x="8305800" y="2438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218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03650" y="1295400"/>
            <a:ext cx="5232400" cy="5526088"/>
          </a:xfrm>
        </p:spPr>
      </p:pic>
      <p:sp>
        <p:nvSpPr>
          <p:cNvPr id="5" name="TextBox 4"/>
          <p:cNvSpPr txBox="1"/>
          <p:nvPr/>
        </p:nvSpPr>
        <p:spPr>
          <a:xfrm>
            <a:off x="228600" y="1447800"/>
            <a:ext cx="3429000" cy="5354638"/>
          </a:xfrm>
          <a:prstGeom prst="rect">
            <a:avLst/>
          </a:prstGeom>
          <a:noFill/>
        </p:spPr>
        <p:txBody>
          <a:bodyPr>
            <a:spAutoFit/>
          </a:bodyPr>
          <a:lstStyle/>
          <a:p>
            <a:pPr>
              <a:defRPr/>
            </a:pPr>
            <a:endParaRPr lang="en-US" dirty="0"/>
          </a:p>
          <a:p>
            <a:pPr marL="342900" indent="-342900">
              <a:buFontTx/>
              <a:buAutoNum type="arabicPeriod"/>
              <a:defRPr/>
            </a:pPr>
            <a:r>
              <a:rPr lang="en-US" dirty="0"/>
              <a:t>Make changes.</a:t>
            </a:r>
          </a:p>
          <a:p>
            <a:pPr marL="342900" indent="-342900">
              <a:buFontTx/>
              <a:buAutoNum type="arabicPeriod"/>
              <a:defRPr/>
            </a:pPr>
            <a:r>
              <a:rPr lang="en-US" dirty="0"/>
              <a:t>Click “Save”.</a:t>
            </a:r>
          </a:p>
          <a:p>
            <a:pPr marL="342900" indent="-342900">
              <a:buFontTx/>
              <a:buAutoNum type="arabicPeriod"/>
              <a:defRPr/>
            </a:pPr>
            <a:endParaRPr lang="en-US" dirty="0"/>
          </a:p>
          <a:p>
            <a:pPr>
              <a:defRPr/>
            </a:pPr>
            <a:r>
              <a:rPr lang="en-US" dirty="0"/>
              <a:t>Only the fields outlined with a box can be edited.  If you need information updated that is not accessible please email </a:t>
            </a:r>
            <a:r>
              <a:rPr lang="en-US" dirty="0">
                <a:hlinkClick r:id="rId3"/>
              </a:rPr>
              <a:t>otso@dps.state.oh.us</a:t>
            </a:r>
            <a:endParaRPr lang="en-US" dirty="0"/>
          </a:p>
          <a:p>
            <a:pPr>
              <a:defRPr/>
            </a:pPr>
            <a:endParaRPr lang="en-US" dirty="0"/>
          </a:p>
          <a:p>
            <a:pPr>
              <a:defRPr/>
            </a:pPr>
            <a:r>
              <a:rPr lang="en-US" b="1" dirty="0"/>
              <a:t>Check the box next to controlling access to the grant and the GRANTS system on the Pre-Activity form.</a:t>
            </a:r>
          </a:p>
          <a:p>
            <a:pPr>
              <a:defRPr/>
            </a:pPr>
            <a:endParaRPr lang="en-US" dirty="0"/>
          </a:p>
          <a:p>
            <a:pPr>
              <a:defRPr/>
            </a:pPr>
            <a:endParaRPr lang="en-US" dirty="0"/>
          </a:p>
          <a:p>
            <a:pPr>
              <a:defRPr/>
            </a:pPr>
            <a:endParaRPr lang="en-US" dirty="0"/>
          </a:p>
          <a:p>
            <a:pPr marL="342900" indent="-342900">
              <a:buFontTx/>
              <a:buAutoNum type="arabicPeriod"/>
              <a:defRPr/>
            </a:pPr>
            <a:endParaRPr lang="en-US" dirty="0"/>
          </a:p>
        </p:txBody>
      </p:sp>
      <p:sp>
        <p:nvSpPr>
          <p:cNvPr id="7" name="Right Brace 6"/>
          <p:cNvSpPr/>
          <p:nvPr/>
        </p:nvSpPr>
        <p:spPr>
          <a:xfrm>
            <a:off x="7543800" y="3733800"/>
            <a:ext cx="457200" cy="2590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7"/>
          <p:cNvSpPr/>
          <p:nvPr/>
        </p:nvSpPr>
        <p:spPr>
          <a:xfrm>
            <a:off x="7848600" y="3017838"/>
            <a:ext cx="457200" cy="258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96200" y="14224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8007096" y="4712208"/>
            <a:ext cx="304800" cy="369332"/>
          </a:xfrm>
          <a:prstGeom prst="rect">
            <a:avLst/>
          </a:prstGeom>
          <a:noFill/>
        </p:spPr>
        <p:txBody>
          <a:bodyPr wrap="square" rtlCol="0">
            <a:spAutoFit/>
          </a:bodyPr>
          <a:lstStyle/>
          <a:p>
            <a:r>
              <a:rPr lang="en-US" b="1" dirty="0">
                <a:solidFill>
                  <a:srgbClr val="FF0000"/>
                </a:solidFill>
              </a:rPr>
              <a:t>1</a:t>
            </a:r>
          </a:p>
        </p:txBody>
      </p:sp>
      <p:sp>
        <p:nvSpPr>
          <p:cNvPr id="6" name="TextBox 5"/>
          <p:cNvSpPr txBox="1"/>
          <p:nvPr/>
        </p:nvSpPr>
        <p:spPr>
          <a:xfrm>
            <a:off x="8153400" y="26670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defRPr/>
            </a:pPr>
            <a:r>
              <a:rPr lang="en-US" smtClean="0"/>
              <a:t>Pre-Activity Form Completion</a:t>
            </a:r>
          </a:p>
        </p:txBody>
      </p:sp>
      <p:sp>
        <p:nvSpPr>
          <p:cNvPr id="135170" name="Content Placeholder 2"/>
          <p:cNvSpPr>
            <a:spLocks noGrp="1"/>
          </p:cNvSpPr>
          <p:nvPr>
            <p:ph idx="1"/>
          </p:nvPr>
        </p:nvSpPr>
        <p:spPr/>
        <p:txBody>
          <a:bodyPr/>
          <a:lstStyle/>
          <a:p>
            <a:pPr marL="0" indent="0" eaLnBrk="1" hangingPunct="1">
              <a:buFont typeface="Arial" charset="0"/>
              <a:buNone/>
              <a:defRPr/>
            </a:pPr>
            <a:r>
              <a:rPr lang="en-US" dirty="0" smtClean="0"/>
              <a:t>Once you have finished the presentation, sign the completed form and fax it to 614-752-4646 or scan and email to </a:t>
            </a:r>
            <a:r>
              <a:rPr lang="en-US" dirty="0" smtClean="0">
                <a:hlinkClick r:id="rId2"/>
              </a:rPr>
              <a:t>otso@dps.state.oh.us</a:t>
            </a:r>
            <a:endParaRPr lang="en-US" dirty="0" smtClean="0"/>
          </a:p>
          <a:p>
            <a:pPr eaLnBrk="1" hangingPunct="1">
              <a:defRPr/>
            </a:pPr>
            <a:endParaRPr lang="en-US" dirty="0" smtClean="0"/>
          </a:p>
          <a:p>
            <a:pPr marL="0" indent="0" eaLnBrk="1" hangingPunct="1">
              <a:buFont typeface="Arial" charset="0"/>
              <a:buNone/>
              <a:defRPr/>
            </a:pPr>
            <a:r>
              <a:rPr lang="en-US" dirty="0" smtClean="0"/>
              <a:t>Save this presentation as a user guide throughout the grant year for claims, reports and revisions.   </a:t>
            </a:r>
          </a:p>
          <a:p>
            <a:pPr eaLnBrk="1" hangingPunct="1">
              <a:defRPr/>
            </a:pPr>
            <a:endParaRPr lang="en-US" dirty="0" smtClean="0"/>
          </a:p>
          <a:p>
            <a:pPr eaLnBrk="1" hangingPunct="1">
              <a:buFont typeface="Arial" charset="0"/>
              <a:buNone/>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Questions?	</a:t>
            </a:r>
            <a:endParaRPr lang="en-US" dirty="0"/>
          </a:p>
        </p:txBody>
      </p:sp>
      <p:sp>
        <p:nvSpPr>
          <p:cNvPr id="123907" name="Content Placeholder 2"/>
          <p:cNvSpPr>
            <a:spLocks noGrp="1"/>
          </p:cNvSpPr>
          <p:nvPr>
            <p:ph idx="1"/>
          </p:nvPr>
        </p:nvSpPr>
        <p:spPr/>
        <p:txBody>
          <a:bodyPr/>
          <a:lstStyle/>
          <a:p>
            <a:pPr marL="0" indent="0" eaLnBrk="1" hangingPunct="1">
              <a:buNone/>
            </a:pPr>
            <a:r>
              <a:rPr lang="en-US" dirty="0" smtClean="0"/>
              <a:t>If you have any questions, please email your questions to </a:t>
            </a:r>
            <a:r>
              <a:rPr lang="en-US" dirty="0" smtClean="0">
                <a:hlinkClick r:id="rId2"/>
              </a:rPr>
              <a:t>otso@dps.state.oh.us</a:t>
            </a:r>
            <a:endParaRPr lang="en-US" dirty="0" smtClean="0"/>
          </a:p>
          <a:p>
            <a:pPr marL="0" indent="0" eaLnBrk="1" hangingPunct="1">
              <a:buNone/>
            </a:pPr>
            <a:endParaRPr lang="en-US" dirty="0" smtClean="0"/>
          </a:p>
          <a:p>
            <a:pPr marL="0" indent="0" eaLnBrk="1" hangingPunct="1">
              <a:buNone/>
            </a:pPr>
            <a:r>
              <a:rPr lang="en-US" smtClean="0"/>
              <a:t>OTSO will </a:t>
            </a:r>
            <a:r>
              <a:rPr lang="en-US" dirty="0" smtClean="0"/>
              <a:t>be developing FAQ sheets; please do not hesitate to send questions to the above email address.  The FAQ sheets will be developed in part from questions we receive.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Activity Dates</a:t>
            </a:r>
            <a:endParaRPr lang="en-US" dirty="0"/>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n-US" dirty="0" smtClean="0"/>
              <a:t>Beginning Date – Grant period will commence after this required pre-activity presentation has been completed and the authorized to proceed date listed in the Award Letter.</a:t>
            </a:r>
          </a:p>
          <a:p>
            <a:pPr marL="0" indent="0" eaLnBrk="1" fontAlgn="auto" hangingPunct="1">
              <a:spcAft>
                <a:spcPts val="0"/>
              </a:spcAft>
              <a:buFont typeface="Arial" pitchFamily="34" charset="0"/>
              <a:buNone/>
              <a:defRPr/>
            </a:pPr>
            <a:endParaRPr lang="en-US" dirty="0" smtClean="0"/>
          </a:p>
          <a:p>
            <a:pPr marL="182880" indent="-182880" eaLnBrk="1" fontAlgn="auto" hangingPunct="1">
              <a:spcAft>
                <a:spcPts val="0"/>
              </a:spcAft>
              <a:buFont typeface="Arial" pitchFamily="34" charset="0"/>
              <a:buChar char="•"/>
              <a:defRPr/>
            </a:pPr>
            <a:r>
              <a:rPr lang="en-US" dirty="0" smtClean="0"/>
              <a:t>Ending Date – All grant activity must be completed by September 30, 2015.</a:t>
            </a:r>
          </a:p>
          <a:p>
            <a:pPr marL="182880" indent="-182880"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r>
              <a:rPr lang="en-US" b="1" dirty="0" smtClean="0"/>
              <a:t>Check the box next to beginning and ending dates on the Pre-Activity Form.</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PDF</a:t>
            </a:r>
            <a:endParaRPr lang="en-US" dirty="0"/>
          </a:p>
        </p:txBody>
      </p:sp>
      <p:sp>
        <p:nvSpPr>
          <p:cNvPr id="14339" name="Content Placeholder 2"/>
          <p:cNvSpPr>
            <a:spLocks noGrp="1"/>
          </p:cNvSpPr>
          <p:nvPr>
            <p:ph idx="1"/>
          </p:nvPr>
        </p:nvSpPr>
        <p:spPr>
          <a:xfrm>
            <a:off x="76200" y="1600200"/>
            <a:ext cx="3733800" cy="4876800"/>
          </a:xfrm>
        </p:spPr>
        <p:txBody>
          <a:bodyPr/>
          <a:lstStyle/>
          <a:p>
            <a:pPr eaLnBrk="1" hangingPunct="1"/>
            <a:r>
              <a:rPr lang="en-US" dirty="0" smtClean="0"/>
              <a:t>All sub-grantees need to generate a Full PDF of their grant outlining the goals, baselines, scopes of work, evaluations, work plans and the budget.</a:t>
            </a:r>
          </a:p>
          <a:p>
            <a:pPr eaLnBrk="1" hangingPunct="1"/>
            <a:r>
              <a:rPr lang="en-US" dirty="0" smtClean="0"/>
              <a:t>Click on Proposal PDF</a:t>
            </a:r>
          </a:p>
          <a:p>
            <a:pPr eaLnBrk="1" hangingPunct="1"/>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613" y="1460500"/>
            <a:ext cx="5223387" cy="5397500"/>
          </a:xfrm>
          <a:prstGeom prst="rect">
            <a:avLst/>
          </a:prstGeom>
        </p:spPr>
      </p:pic>
      <p:sp>
        <p:nvSpPr>
          <p:cNvPr id="4" name="Oval 3"/>
          <p:cNvSpPr/>
          <p:nvPr/>
        </p:nvSpPr>
        <p:spPr>
          <a:xfrm>
            <a:off x="4191000" y="6324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PDF</a:t>
            </a:r>
            <a:endParaRPr lang="en-US" dirty="0"/>
          </a:p>
        </p:txBody>
      </p:sp>
      <p:sp>
        <p:nvSpPr>
          <p:cNvPr id="15363" name="Content Placeholder 2"/>
          <p:cNvSpPr>
            <a:spLocks noGrp="1"/>
          </p:cNvSpPr>
          <p:nvPr>
            <p:ph idx="1"/>
          </p:nvPr>
        </p:nvSpPr>
        <p:spPr>
          <a:xfrm>
            <a:off x="457200" y="1600200"/>
            <a:ext cx="3352800" cy="4876800"/>
          </a:xfrm>
        </p:spPr>
        <p:txBody>
          <a:bodyPr/>
          <a:lstStyle/>
          <a:p>
            <a:pPr eaLnBrk="1" hangingPunct="1"/>
            <a:r>
              <a:rPr lang="en-US" smtClean="0"/>
              <a:t>Click on Generate Full PDF.</a:t>
            </a:r>
          </a:p>
          <a:p>
            <a:pPr eaLnBrk="1" hangingPunct="1"/>
            <a:r>
              <a:rPr lang="en-US" smtClean="0"/>
              <a:t>This is an overnight process.  The following morning you will receive an email stating that the PDF is ready.  It will not be attached to the email.</a:t>
            </a:r>
          </a:p>
          <a:p>
            <a:pPr eaLnBrk="1" hangingPunct="1"/>
            <a:endParaRPr lang="en-US" smtClean="0"/>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2713" y="1295400"/>
            <a:ext cx="51355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191000" y="34290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PDF</a:t>
            </a:r>
            <a:endParaRPr lang="en-US" dirty="0"/>
          </a:p>
        </p:txBody>
      </p:sp>
      <p:sp>
        <p:nvSpPr>
          <p:cNvPr id="3" name="Content Placeholder 2"/>
          <p:cNvSpPr>
            <a:spLocks noGrp="1"/>
          </p:cNvSpPr>
          <p:nvPr>
            <p:ph idx="1"/>
          </p:nvPr>
        </p:nvSpPr>
        <p:spPr>
          <a:xfrm>
            <a:off x="457200" y="1600200"/>
            <a:ext cx="2895600" cy="4876800"/>
          </a:xfrm>
        </p:spPr>
        <p:txBody>
          <a:bodyPr rtlCol="0">
            <a:normAutofit/>
          </a:bodyPr>
          <a:lstStyle/>
          <a:p>
            <a:pPr marL="182880" indent="-182880" eaLnBrk="1" fontAlgn="auto" hangingPunct="1">
              <a:spcAft>
                <a:spcPts val="0"/>
              </a:spcAft>
              <a:buFont typeface="Arial" pitchFamily="34" charset="0"/>
              <a:buChar char="•"/>
              <a:defRPr/>
            </a:pPr>
            <a:r>
              <a:rPr lang="en-US" dirty="0"/>
              <a:t>Return to this screen and click on the PDF on the right side</a:t>
            </a:r>
            <a:r>
              <a:rPr lang="en-US" dirty="0" smtClean="0"/>
              <a:t>.</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b="1" dirty="0"/>
              <a:t>Check the box next to </a:t>
            </a:r>
            <a:r>
              <a:rPr lang="en-US" b="1" dirty="0" smtClean="0"/>
              <a:t>Generate full PDF </a:t>
            </a:r>
            <a:r>
              <a:rPr lang="en-US" b="1" dirty="0"/>
              <a:t>on the Pre-Activity </a:t>
            </a:r>
            <a:r>
              <a:rPr lang="en-US" b="1" dirty="0" smtClean="0"/>
              <a:t>form</a:t>
            </a:r>
            <a:r>
              <a:rPr lang="en-US" b="1" dirty="0"/>
              <a:t>.</a:t>
            </a:r>
          </a:p>
          <a:p>
            <a:pPr marL="182880" indent="-182880" eaLnBrk="1" fontAlgn="auto" hangingPunct="1">
              <a:spcAft>
                <a:spcPts val="0"/>
              </a:spcAft>
              <a:buFont typeface="Arial" pitchFamily="34" charset="0"/>
              <a:buChar char="•"/>
              <a:defRPr/>
            </a:pPr>
            <a:endParaRPr lang="en-US" dirty="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838200"/>
            <a:ext cx="5599113"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227763" y="1752600"/>
            <a:ext cx="2459037"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Mandatory National Mobilizations</a:t>
            </a:r>
            <a:endParaRPr lang="en-US" dirty="0"/>
          </a:p>
        </p:txBody>
      </p:sp>
      <p:sp>
        <p:nvSpPr>
          <p:cNvPr id="3" name="Content Placeholder 2"/>
          <p:cNvSpPr>
            <a:spLocks noGrp="1"/>
          </p:cNvSpPr>
          <p:nvPr>
            <p:ph idx="1"/>
          </p:nvPr>
        </p:nvSpPr>
        <p:spPr>
          <a:xfrm>
            <a:off x="457200" y="1600200"/>
            <a:ext cx="8458200" cy="4876800"/>
          </a:xfrm>
        </p:spPr>
        <p:txBody>
          <a:bodyPr rtlCol="0">
            <a:normAutofit/>
          </a:bodyPr>
          <a:lstStyle/>
          <a:p>
            <a:pPr marL="182880" indent="-182880" eaLnBrk="1" fontAlgn="auto" hangingPunct="1">
              <a:spcAft>
                <a:spcPts val="0"/>
              </a:spcAft>
              <a:buFont typeface="Arial" pitchFamily="34" charset="0"/>
              <a:buChar char="•"/>
              <a:defRPr/>
            </a:pPr>
            <a:r>
              <a:rPr lang="en-US" dirty="0" smtClean="0"/>
              <a:t>Click It or Ticket:  May 18 – May 31, 2015</a:t>
            </a:r>
          </a:p>
          <a:p>
            <a:pPr marL="182880" indent="-182880" eaLnBrk="1" fontAlgn="auto" hangingPunct="1">
              <a:spcAft>
                <a:spcPts val="0"/>
              </a:spcAft>
              <a:buFont typeface="Arial" pitchFamily="34" charset="0"/>
              <a:buChar char="•"/>
              <a:defRPr/>
            </a:pPr>
            <a:r>
              <a:rPr lang="en-US" dirty="0" smtClean="0"/>
              <a:t>Drive Sober or Get Pulled Over:  August 21 – September 7, 2015</a:t>
            </a:r>
          </a:p>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b="1" dirty="0" smtClean="0"/>
              <a:t>Check the box next to Mandatory National Mobilizations on the Pre-Activity form.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Allowable Costs</a:t>
            </a:r>
            <a:endParaRPr lang="en-US" dirty="0"/>
          </a:p>
        </p:txBody>
      </p:sp>
      <p:sp>
        <p:nvSpPr>
          <p:cNvPr id="18435" name="Content Placeholder 2"/>
          <p:cNvSpPr>
            <a:spLocks noGrp="1"/>
          </p:cNvSpPr>
          <p:nvPr>
            <p:ph idx="1"/>
          </p:nvPr>
        </p:nvSpPr>
        <p:spPr/>
        <p:txBody>
          <a:bodyPr/>
          <a:lstStyle/>
          <a:p>
            <a:pPr eaLnBrk="1" hangingPunct="1"/>
            <a:r>
              <a:rPr lang="en-US" dirty="0" smtClean="0"/>
              <a:t>Personnel/Coordination Expenses (Salaries and Wages)</a:t>
            </a:r>
          </a:p>
          <a:p>
            <a:pPr lvl="1" eaLnBrk="1" hangingPunct="1"/>
            <a:r>
              <a:rPr lang="en-US" dirty="0" smtClean="0"/>
              <a:t>The sub-grantee needs to maintain a coordinator (project director) throughout the grant.</a:t>
            </a:r>
          </a:p>
          <a:p>
            <a:pPr eaLnBrk="1" hangingPunct="1"/>
            <a:r>
              <a:rPr lang="en-US" dirty="0" smtClean="0"/>
              <a:t>Public Information and Education (PI&amp;E)</a:t>
            </a:r>
          </a:p>
          <a:p>
            <a:pPr eaLnBrk="1" hangingPunct="1"/>
            <a:r>
              <a:rPr lang="en-US" dirty="0" smtClean="0"/>
              <a:t>Meetings and Conferences</a:t>
            </a:r>
          </a:p>
          <a:p>
            <a:pPr eaLnBrk="1" hangingPunct="1"/>
            <a:r>
              <a:rPr lang="en-US" dirty="0" smtClean="0"/>
              <a:t>Travel</a:t>
            </a:r>
          </a:p>
          <a:p>
            <a:pPr lvl="1" eaLnBrk="1" hangingPunct="1"/>
            <a:r>
              <a:rPr lang="en-US" dirty="0" smtClean="0"/>
              <a:t>Keep your receipts</a:t>
            </a:r>
          </a:p>
          <a:p>
            <a:pPr lvl="2" eaLnBrk="1" hangingPunct="1"/>
            <a:r>
              <a:rPr lang="en-US" dirty="0" smtClean="0"/>
              <a:t>Receipts must be itemized</a:t>
            </a:r>
          </a:p>
          <a:p>
            <a:pPr lvl="2" eaLnBrk="1" hangingPunct="1"/>
            <a:r>
              <a:rPr lang="en-US" dirty="0" smtClean="0"/>
              <a:t>OTSO will not reimburse for meals provided by the conference.</a:t>
            </a:r>
          </a:p>
          <a:p>
            <a:pPr lvl="3" eaLnBrk="1" hangingPunct="1"/>
            <a:r>
              <a:rPr lang="en-US" dirty="0" smtClean="0"/>
              <a:t>Special diets and special needs have to be handled in advance with the conference.</a:t>
            </a:r>
          </a:p>
          <a:p>
            <a:pPr lvl="2" eaLnBrk="1" hangingPunct="1"/>
            <a:r>
              <a:rPr lang="en-US" dirty="0" smtClean="0"/>
              <a:t>Follow your agency’s Travel Policy.</a:t>
            </a:r>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Allowable Costs</a:t>
            </a:r>
            <a:endParaRPr lang="en-US" dirty="0"/>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n-US" dirty="0" smtClean="0"/>
              <a:t>Vehicle Mileage</a:t>
            </a:r>
            <a:endParaRPr lang="en-US" dirty="0" smtClean="0">
              <a:solidFill>
                <a:srgbClr val="FF0000"/>
              </a:solidFill>
            </a:endParaRPr>
          </a:p>
          <a:p>
            <a:pPr marL="182880" indent="-182880" eaLnBrk="1" fontAlgn="auto" hangingPunct="1">
              <a:spcAft>
                <a:spcPts val="0"/>
              </a:spcAft>
              <a:buFont typeface="Arial" pitchFamily="34" charset="0"/>
              <a:buChar char="•"/>
              <a:defRPr/>
            </a:pPr>
            <a:r>
              <a:rPr lang="en-US" dirty="0" smtClean="0"/>
              <a:t>Equipment</a:t>
            </a:r>
            <a:endParaRPr lang="en-US" dirty="0"/>
          </a:p>
          <a:p>
            <a:pPr marL="182880" indent="-182880" eaLnBrk="1" fontAlgn="auto" hangingPunct="1">
              <a:spcAft>
                <a:spcPts val="0"/>
              </a:spcAft>
              <a:buFont typeface="Arial" pitchFamily="34" charset="0"/>
              <a:buChar char="•"/>
              <a:defRPr/>
            </a:pPr>
            <a:r>
              <a:rPr lang="en-US" dirty="0"/>
              <a:t>Supplies and </a:t>
            </a:r>
            <a:r>
              <a:rPr lang="en-US" dirty="0" smtClean="0"/>
              <a:t>Materials</a:t>
            </a:r>
            <a:endParaRPr lang="en-US" dirty="0"/>
          </a:p>
          <a:p>
            <a:pPr marL="182880" indent="-182880" eaLnBrk="1" fontAlgn="auto" hangingPunct="1">
              <a:spcAft>
                <a:spcPts val="0"/>
              </a:spcAft>
              <a:buFont typeface="Arial" pitchFamily="34" charset="0"/>
              <a:buChar char="•"/>
              <a:defRPr/>
            </a:pPr>
            <a:r>
              <a:rPr lang="en-US" dirty="0"/>
              <a:t>Training</a:t>
            </a:r>
          </a:p>
          <a:p>
            <a:pPr marL="182880" indent="-182880" eaLnBrk="1" fontAlgn="auto" hangingPunct="1">
              <a:spcAft>
                <a:spcPts val="0"/>
              </a:spcAft>
              <a:buFont typeface="Arial" pitchFamily="34" charset="0"/>
              <a:buChar char="•"/>
              <a:defRPr/>
            </a:pPr>
            <a:r>
              <a:rPr lang="en-US" dirty="0" smtClean="0"/>
              <a:t>Contractual Services</a:t>
            </a:r>
          </a:p>
          <a:p>
            <a:pPr marL="182880" indent="-182880" eaLnBrk="1" fontAlgn="auto" hangingPunct="1">
              <a:spcAft>
                <a:spcPts val="0"/>
              </a:spcAft>
              <a:buFont typeface="Arial" pitchFamily="34" charset="0"/>
              <a:buChar char="•"/>
              <a:defRPr/>
            </a:pPr>
            <a:r>
              <a:rPr lang="en-US" dirty="0" smtClean="0"/>
              <a:t>Rate/Cost Allocation Charges</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a:t>Refer to pages </a:t>
            </a:r>
            <a:r>
              <a:rPr lang="en-US" dirty="0" smtClean="0"/>
              <a:t>71 – 73 of </a:t>
            </a:r>
            <a:r>
              <a:rPr lang="en-US" dirty="0"/>
              <a:t>the Grant Solicitation Package for details on each cost category.</a:t>
            </a:r>
          </a:p>
          <a:p>
            <a:pPr lvl="1" indent="-182880" eaLnBrk="1" fontAlgn="auto" hangingPunct="1">
              <a:spcAft>
                <a:spcPts val="0"/>
              </a:spcAft>
              <a:buFont typeface="Arial" pitchFamily="34" charset="0"/>
              <a:buChar char="•"/>
              <a:defRPr/>
            </a:pPr>
            <a:endParaRPr lang="en-US" dirty="0"/>
          </a:p>
          <a:p>
            <a:pPr lvl="1" indent="-18288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Who Should View?</a:t>
            </a:r>
            <a:endParaRPr lang="en-US" dirty="0"/>
          </a:p>
        </p:txBody>
      </p:sp>
      <p:sp>
        <p:nvSpPr>
          <p:cNvPr id="7171" name="Content Placeholder 2"/>
          <p:cNvSpPr>
            <a:spLocks noGrp="1"/>
          </p:cNvSpPr>
          <p:nvPr>
            <p:ph idx="1"/>
          </p:nvPr>
        </p:nvSpPr>
        <p:spPr/>
        <p:txBody>
          <a:bodyPr/>
          <a:lstStyle/>
          <a:p>
            <a:pPr marL="0" indent="0" eaLnBrk="1" hangingPunct="1">
              <a:buFont typeface="Arial" charset="0"/>
              <a:buNone/>
            </a:pPr>
            <a:r>
              <a:rPr lang="en-US" smtClean="0"/>
              <a:t>The Project Director is </a:t>
            </a:r>
            <a:r>
              <a:rPr lang="en-US" b="1" smtClean="0"/>
              <a:t>required</a:t>
            </a:r>
            <a:r>
              <a:rPr lang="en-US" smtClean="0"/>
              <a:t> to view the Pre-Activity Presentation and complete the Pre-Activity form.  </a:t>
            </a:r>
          </a:p>
          <a:p>
            <a:pPr marL="0" indent="0" eaLnBrk="1" hangingPunct="1">
              <a:buFont typeface="Arial" charset="0"/>
              <a:buNone/>
            </a:pPr>
            <a:endParaRPr lang="en-US" smtClean="0"/>
          </a:p>
          <a:p>
            <a:pPr marL="0" indent="0" eaLnBrk="1" hangingPunct="1">
              <a:buFont typeface="Arial" charset="0"/>
              <a:buNone/>
            </a:pPr>
            <a:r>
              <a:rPr lang="en-US" smtClean="0"/>
              <a:t>The Fiscal Officer is encouraged to view the presentation.</a:t>
            </a:r>
          </a:p>
          <a:p>
            <a:pPr marL="0" indent="0" eaLnBrk="1" hangingPunct="1">
              <a:buFont typeface="Arial" charset="0"/>
              <a:buNone/>
            </a:pPr>
            <a:endParaRPr lang="en-US" smtClean="0"/>
          </a:p>
          <a:p>
            <a:pPr marL="0" indent="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Unallowable Costs</a:t>
            </a:r>
            <a:endParaRPr lang="en-US" dirty="0"/>
          </a:p>
        </p:txBody>
      </p:sp>
      <p:sp>
        <p:nvSpPr>
          <p:cNvPr id="3" name="Content Placeholder 2"/>
          <p:cNvSpPr>
            <a:spLocks noGrp="1"/>
          </p:cNvSpPr>
          <p:nvPr>
            <p:ph idx="1"/>
          </p:nvPr>
        </p:nvSpPr>
        <p:spPr/>
        <p:txBody>
          <a:bodyPr rtlCol="0">
            <a:normAutofit fontScale="85000" lnSpcReduction="20000"/>
          </a:bodyPr>
          <a:lstStyle/>
          <a:p>
            <a:pPr marL="182880" indent="-182880" eaLnBrk="1" fontAlgn="auto" hangingPunct="1">
              <a:spcAft>
                <a:spcPts val="0"/>
              </a:spcAft>
              <a:buFont typeface="Arial" pitchFamily="34" charset="0"/>
              <a:buChar char="•"/>
              <a:defRPr/>
            </a:pPr>
            <a:r>
              <a:rPr lang="en-US" dirty="0" smtClean="0"/>
              <a:t>Paid Advertising/Public Communications</a:t>
            </a:r>
          </a:p>
          <a:p>
            <a:pPr marL="182880" indent="-182880" eaLnBrk="1" fontAlgn="auto" hangingPunct="1">
              <a:spcAft>
                <a:spcPts val="0"/>
              </a:spcAft>
              <a:buFont typeface="Arial" pitchFamily="34" charset="0"/>
              <a:buChar char="•"/>
              <a:defRPr/>
            </a:pPr>
            <a:r>
              <a:rPr lang="en-US" dirty="0" smtClean="0"/>
              <a:t>Equipment</a:t>
            </a:r>
            <a:endParaRPr lang="en-US" dirty="0"/>
          </a:p>
          <a:p>
            <a:pPr marL="182880" indent="-182880" eaLnBrk="1" fontAlgn="auto" hangingPunct="1">
              <a:spcAft>
                <a:spcPts val="0"/>
              </a:spcAft>
              <a:buFont typeface="Arial" pitchFamily="34" charset="0"/>
              <a:buChar char="•"/>
              <a:defRPr/>
            </a:pPr>
            <a:r>
              <a:rPr lang="en-US" dirty="0"/>
              <a:t>Certain Labor Costs</a:t>
            </a:r>
          </a:p>
          <a:p>
            <a:pPr marL="182880" indent="-182880" eaLnBrk="1" fontAlgn="auto" hangingPunct="1">
              <a:spcAft>
                <a:spcPts val="0"/>
              </a:spcAft>
              <a:buFont typeface="Arial" pitchFamily="34" charset="0"/>
              <a:buChar char="•"/>
              <a:defRPr/>
            </a:pPr>
            <a:r>
              <a:rPr lang="en-US" dirty="0"/>
              <a:t>Alcoholic Beverages</a:t>
            </a:r>
          </a:p>
          <a:p>
            <a:pPr marL="182880" indent="-182880" eaLnBrk="1" fontAlgn="auto" hangingPunct="1">
              <a:spcAft>
                <a:spcPts val="0"/>
              </a:spcAft>
              <a:buFont typeface="Arial" pitchFamily="34" charset="0"/>
              <a:buChar char="•"/>
              <a:defRPr/>
            </a:pPr>
            <a:r>
              <a:rPr lang="en-US" dirty="0" smtClean="0"/>
              <a:t>Food</a:t>
            </a:r>
          </a:p>
          <a:p>
            <a:pPr marL="182880" indent="-182880" eaLnBrk="1" fontAlgn="auto" hangingPunct="1">
              <a:spcAft>
                <a:spcPts val="0"/>
              </a:spcAft>
              <a:buFont typeface="Arial" pitchFamily="34" charset="0"/>
              <a:buChar char="•"/>
              <a:defRPr/>
            </a:pPr>
            <a:r>
              <a:rPr lang="en-US" dirty="0" smtClean="0"/>
              <a:t>Vehicle Fuel</a:t>
            </a:r>
            <a:endParaRPr lang="en-US" dirty="0"/>
          </a:p>
          <a:p>
            <a:pPr marL="182880" indent="-182880" eaLnBrk="1" fontAlgn="auto" hangingPunct="1">
              <a:spcAft>
                <a:spcPts val="0"/>
              </a:spcAft>
              <a:buFont typeface="Arial" pitchFamily="34" charset="0"/>
              <a:buChar char="•"/>
              <a:defRPr/>
            </a:pPr>
            <a:r>
              <a:rPr lang="en-US" dirty="0"/>
              <a:t>Entertainment</a:t>
            </a:r>
          </a:p>
          <a:p>
            <a:pPr marL="182880" indent="-182880" eaLnBrk="1" fontAlgn="auto" hangingPunct="1">
              <a:spcAft>
                <a:spcPts val="0"/>
              </a:spcAft>
              <a:buFont typeface="Arial" pitchFamily="34" charset="0"/>
              <a:buChar char="•"/>
              <a:defRPr/>
            </a:pPr>
            <a:r>
              <a:rPr lang="en-US" dirty="0"/>
              <a:t>Lobbying</a:t>
            </a:r>
          </a:p>
          <a:p>
            <a:pPr marL="182880" indent="-182880" eaLnBrk="1" fontAlgn="auto" hangingPunct="1">
              <a:spcAft>
                <a:spcPts val="0"/>
              </a:spcAft>
              <a:buFont typeface="Arial" pitchFamily="34" charset="0"/>
              <a:buChar char="•"/>
              <a:defRPr/>
            </a:pPr>
            <a:r>
              <a:rPr lang="en-US" dirty="0"/>
              <a:t>Office Furnishing &amp; Fixtures</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See </a:t>
            </a:r>
            <a:r>
              <a:rPr lang="en-US" dirty="0"/>
              <a:t>pages </a:t>
            </a:r>
            <a:r>
              <a:rPr lang="en-US" dirty="0" smtClean="0"/>
              <a:t>73 – 74 of the Grant </a:t>
            </a:r>
            <a:r>
              <a:rPr lang="en-US" dirty="0"/>
              <a:t>Solicitation Package </a:t>
            </a:r>
            <a:r>
              <a:rPr lang="en-US" dirty="0" smtClean="0"/>
              <a:t>for </a:t>
            </a:r>
            <a:r>
              <a:rPr lang="en-US" dirty="0"/>
              <a:t>details on each cost category</a:t>
            </a:r>
            <a:r>
              <a:rPr lang="en-US" dirty="0" smtClean="0"/>
              <a:t>.</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b="1" dirty="0" smtClean="0"/>
              <a:t>Check the box next to allowable and unallowable costs on the Pre-Activity form.</a:t>
            </a:r>
          </a:p>
          <a:p>
            <a:pPr marL="0" indent="0" eaLnBrk="1" fontAlgn="auto" hangingPunct="1">
              <a:spcAft>
                <a:spcPts val="0"/>
              </a:spcAft>
              <a:buFont typeface="Arial" pitchFamily="34" charset="0"/>
              <a:buNone/>
              <a:defRPr/>
            </a:pPr>
            <a:endParaRPr lang="en-US" dirty="0"/>
          </a:p>
          <a:p>
            <a:pPr marL="182880" indent="-18288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Request to Purchase Form</a:t>
            </a:r>
            <a:endParaRPr lang="en-US" dirty="0"/>
          </a:p>
        </p:txBody>
      </p:sp>
      <p:sp>
        <p:nvSpPr>
          <p:cNvPr id="3" name="Content Placeholder 2"/>
          <p:cNvSpPr>
            <a:spLocks noGrp="1"/>
          </p:cNvSpPr>
          <p:nvPr>
            <p:ph idx="1"/>
          </p:nvPr>
        </p:nvSpPr>
        <p:spPr/>
        <p:txBody>
          <a:bodyPr rtlCol="0">
            <a:normAutofit fontScale="85000" lnSpcReduction="20000"/>
          </a:bodyPr>
          <a:lstStyle/>
          <a:p>
            <a:pPr marL="182880" indent="-182880" eaLnBrk="1" fontAlgn="auto" hangingPunct="1">
              <a:spcAft>
                <a:spcPts val="0"/>
              </a:spcAft>
              <a:buFont typeface="Arial" pitchFamily="34" charset="0"/>
              <a:buChar char="•"/>
              <a:defRPr/>
            </a:pPr>
            <a:r>
              <a:rPr lang="en-US" dirty="0" smtClean="0"/>
              <a:t>Even if the item is approved in the grant, all </a:t>
            </a:r>
            <a:r>
              <a:rPr lang="en-US" dirty="0"/>
              <a:t>purchases must be submitted to and approved by </a:t>
            </a:r>
            <a:r>
              <a:rPr lang="en-US" dirty="0" smtClean="0"/>
              <a:t>OTSO </a:t>
            </a:r>
            <a:r>
              <a:rPr lang="en-US" dirty="0"/>
              <a:t>on a Request to Purchase form prior to incurring the cost</a:t>
            </a:r>
            <a:r>
              <a:rPr lang="en-US" dirty="0" smtClean="0"/>
              <a:t>.</a:t>
            </a:r>
          </a:p>
          <a:p>
            <a:pPr marL="182880" indent="-182880" eaLnBrk="1" fontAlgn="auto" hangingPunct="1">
              <a:spcAft>
                <a:spcPts val="0"/>
              </a:spcAft>
              <a:buFont typeface="Arial" pitchFamily="34" charset="0"/>
              <a:buChar char="•"/>
              <a:defRPr/>
            </a:pPr>
            <a:r>
              <a:rPr lang="en-US" b="1" dirty="0" smtClean="0"/>
              <a:t>Request to Purchase Forms should be submitted at least 45 days prior to the event.</a:t>
            </a:r>
            <a:endParaRPr lang="en-US" b="1" dirty="0"/>
          </a:p>
          <a:p>
            <a:pPr marL="182880" indent="-182880" eaLnBrk="1" fontAlgn="auto" hangingPunct="1">
              <a:spcAft>
                <a:spcPts val="0"/>
              </a:spcAft>
              <a:buFont typeface="Arial" pitchFamily="34" charset="0"/>
              <a:buChar char="•"/>
              <a:defRPr/>
            </a:pPr>
            <a:r>
              <a:rPr lang="en-US" dirty="0"/>
              <a:t>A Request to Purchase </a:t>
            </a:r>
            <a:r>
              <a:rPr lang="en-US" dirty="0" smtClean="0"/>
              <a:t>form </a:t>
            </a:r>
            <a:r>
              <a:rPr lang="en-US" dirty="0"/>
              <a:t>is required for:</a:t>
            </a:r>
          </a:p>
          <a:p>
            <a:pPr lvl="1" indent="-182880" eaLnBrk="1" fontAlgn="auto" hangingPunct="1">
              <a:spcAft>
                <a:spcPts val="0"/>
              </a:spcAft>
              <a:buFont typeface="Arial" pitchFamily="34" charset="0"/>
              <a:buChar char="•"/>
              <a:defRPr/>
            </a:pPr>
            <a:r>
              <a:rPr lang="en-US" dirty="0" smtClean="0"/>
              <a:t>Supplies</a:t>
            </a:r>
          </a:p>
          <a:p>
            <a:pPr lvl="1" indent="-182880" eaLnBrk="1" fontAlgn="auto" hangingPunct="1">
              <a:spcAft>
                <a:spcPts val="0"/>
              </a:spcAft>
              <a:buFont typeface="Arial" pitchFamily="34" charset="0"/>
              <a:buChar char="•"/>
              <a:defRPr/>
            </a:pPr>
            <a:r>
              <a:rPr lang="en-US" dirty="0" smtClean="0"/>
              <a:t>Materials</a:t>
            </a:r>
          </a:p>
          <a:p>
            <a:pPr lvl="1" indent="-182880" eaLnBrk="1" fontAlgn="auto" hangingPunct="1">
              <a:spcAft>
                <a:spcPts val="0"/>
              </a:spcAft>
              <a:buFont typeface="Arial" pitchFamily="34" charset="0"/>
              <a:buChar char="•"/>
              <a:defRPr/>
            </a:pPr>
            <a:r>
              <a:rPr lang="en-US" dirty="0" smtClean="0"/>
              <a:t>Incentives</a:t>
            </a:r>
          </a:p>
          <a:p>
            <a:pPr lvl="1" indent="-182880" eaLnBrk="1" fontAlgn="auto" hangingPunct="1">
              <a:spcAft>
                <a:spcPts val="0"/>
              </a:spcAft>
              <a:buFont typeface="Arial" pitchFamily="34" charset="0"/>
              <a:buChar char="•"/>
              <a:defRPr/>
            </a:pPr>
            <a:r>
              <a:rPr lang="en-US" dirty="0" smtClean="0"/>
              <a:t>Promotional Items</a:t>
            </a:r>
          </a:p>
          <a:p>
            <a:pPr lvl="1" indent="-182880" eaLnBrk="1" fontAlgn="auto" hangingPunct="1">
              <a:spcAft>
                <a:spcPts val="0"/>
              </a:spcAft>
              <a:buFont typeface="Arial" pitchFamily="34" charset="0"/>
              <a:buChar char="•"/>
              <a:defRPr/>
            </a:pPr>
            <a:r>
              <a:rPr lang="en-US" dirty="0" smtClean="0"/>
              <a:t>Educational Materials</a:t>
            </a:r>
          </a:p>
          <a:p>
            <a:pPr lvl="1" indent="-182880" eaLnBrk="1" fontAlgn="auto" hangingPunct="1">
              <a:spcAft>
                <a:spcPts val="0"/>
              </a:spcAft>
              <a:buFont typeface="Arial" pitchFamily="34" charset="0"/>
              <a:buChar char="•"/>
              <a:defRPr/>
            </a:pPr>
            <a:r>
              <a:rPr lang="en-US" dirty="0" smtClean="0"/>
              <a:t>Equipment</a:t>
            </a:r>
            <a:endParaRPr lang="en-US" dirty="0"/>
          </a:p>
          <a:p>
            <a:pPr lvl="1" indent="-182880" eaLnBrk="1" fontAlgn="auto" hangingPunct="1">
              <a:spcAft>
                <a:spcPts val="0"/>
              </a:spcAft>
              <a:buFont typeface="Arial" pitchFamily="34" charset="0"/>
              <a:buChar char="•"/>
              <a:defRPr/>
            </a:pPr>
            <a:r>
              <a:rPr lang="en-US" dirty="0" smtClean="0"/>
              <a:t>Training</a:t>
            </a:r>
          </a:p>
          <a:p>
            <a:pPr lvl="1" indent="-182880" eaLnBrk="1" fontAlgn="auto" hangingPunct="1">
              <a:spcAft>
                <a:spcPts val="0"/>
              </a:spcAft>
              <a:buFont typeface="Arial" pitchFamily="34" charset="0"/>
              <a:buChar char="•"/>
              <a:defRPr/>
            </a:pPr>
            <a:r>
              <a:rPr lang="en-US" dirty="0"/>
              <a:t>Travel</a:t>
            </a:r>
          </a:p>
          <a:p>
            <a:pPr marL="0" indent="0" eaLnBrk="1" fontAlgn="auto" hangingPunct="1">
              <a:spcAft>
                <a:spcPts val="0"/>
              </a:spcAft>
              <a:buFont typeface="Arial" pitchFamily="34" charset="0"/>
              <a:buNone/>
              <a:defRPr/>
            </a:pPr>
            <a:r>
              <a:rPr lang="en-US" dirty="0" smtClean="0"/>
              <a:t>Any questions about whether or not a form is required, contact OTSO.</a:t>
            </a:r>
          </a:p>
          <a:p>
            <a:pPr marL="0" indent="0" eaLnBrk="1" fontAlgn="auto" hangingPunct="1">
              <a:spcAft>
                <a:spcPts val="0"/>
              </a:spcAft>
              <a:buFont typeface="Arial" pitchFamily="34" charset="0"/>
              <a:buNone/>
              <a:defRPr/>
            </a:pPr>
            <a:endParaRPr lang="en-US" sz="1600" dirty="0"/>
          </a:p>
          <a:p>
            <a:pPr marL="0" indent="0" eaLnBrk="1" fontAlgn="auto" hangingPunct="1">
              <a:spcAft>
                <a:spcPts val="0"/>
              </a:spcAft>
              <a:buFont typeface="Arial" pitchFamily="34" charset="0"/>
              <a:buNone/>
              <a:defRPr/>
            </a:pPr>
            <a:r>
              <a:rPr lang="en-US" b="1" dirty="0" smtClean="0"/>
              <a:t>Check the box next to Request to Purchase form on the Pre-Activity Form.</a:t>
            </a:r>
            <a:endParaRPr lang="en-US" b="1" dirty="0"/>
          </a:p>
          <a:p>
            <a:pPr marL="182880" indent="-18288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Revisions</a:t>
            </a:r>
            <a:endParaRPr lang="en-US" dirty="0"/>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n-US" dirty="0" smtClean="0"/>
              <a:t>Any changes, additions, or deletions to this agreement must be submitted online and approved by OTSO prior to implementing proposed changes.</a:t>
            </a:r>
          </a:p>
          <a:p>
            <a:pPr marL="182880" indent="-182880" eaLnBrk="1" fontAlgn="auto" hangingPunct="1">
              <a:spcAft>
                <a:spcPts val="0"/>
              </a:spcAft>
              <a:buFont typeface="Arial" pitchFamily="34" charset="0"/>
              <a:buChar char="•"/>
              <a:defRPr/>
            </a:pPr>
            <a:r>
              <a:rPr lang="en-US" dirty="0" smtClean="0"/>
              <a:t>A reimbursement claim cannot be submitted while a revision is in process. </a:t>
            </a:r>
            <a:r>
              <a:rPr lang="en-US" dirty="0"/>
              <a:t>Y</a:t>
            </a:r>
            <a:r>
              <a:rPr lang="en-US" dirty="0" smtClean="0"/>
              <a:t>ou must wait until the revision is finalized (approved or rejected).  If you have a claim in process and you submit a revision – the revision will be rejected.</a:t>
            </a:r>
          </a:p>
          <a:p>
            <a:pPr marL="182880" indent="-182880" eaLnBrk="1" fontAlgn="auto" hangingPunct="1">
              <a:spcAft>
                <a:spcPts val="0"/>
              </a:spcAft>
              <a:buFont typeface="Arial" pitchFamily="34" charset="0"/>
              <a:buChar char="•"/>
              <a:defRPr/>
            </a:pPr>
            <a:r>
              <a:rPr lang="en-US" dirty="0" smtClean="0"/>
              <a:t>All revisions must be submitted online to OTSO by September 1, 2015.</a:t>
            </a:r>
          </a:p>
          <a:p>
            <a:pPr marL="0" indent="0" eaLnBrk="1" fontAlgn="auto" hangingPunct="1">
              <a:spcAft>
                <a:spcPts val="0"/>
              </a:spcAft>
              <a:buFont typeface="Arial" pitchFamily="34" charset="0"/>
              <a:buNone/>
              <a:defRPr/>
            </a:pPr>
            <a:r>
              <a:rPr lang="en-US" b="1" dirty="0"/>
              <a:t>Check the box next to </a:t>
            </a:r>
            <a:r>
              <a:rPr lang="en-US" b="1" dirty="0" smtClean="0"/>
              <a:t>Grant Revisions on </a:t>
            </a:r>
            <a:r>
              <a:rPr lang="en-US" b="1" dirty="0"/>
              <a:t>the Pre-Activity Form.</a:t>
            </a:r>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23555" name="Content Placeholder 2"/>
          <p:cNvSpPr>
            <a:spLocks noGrp="1"/>
          </p:cNvSpPr>
          <p:nvPr>
            <p:ph idx="1"/>
          </p:nvPr>
        </p:nvSpPr>
        <p:spPr/>
        <p:txBody>
          <a:bodyPr/>
          <a:lstStyle/>
          <a:p>
            <a:pPr marL="0" indent="0" eaLnBrk="1" hangingPunct="1">
              <a:buFont typeface="Arial" charset="0"/>
              <a:buNone/>
            </a:pPr>
            <a:r>
              <a:rPr lang="en-US" dirty="0" smtClean="0"/>
              <a:t>The complete Terms and Conditions are on pages 10 – 25 of the FFY 2015 Grant Solicitation Package.</a:t>
            </a:r>
          </a:p>
          <a:p>
            <a:pPr marL="0" indent="0" eaLnBrk="1" hangingPunct="1">
              <a:buFont typeface="Arial" charset="0"/>
              <a:buNone/>
            </a:pPr>
            <a:endParaRPr lang="en-US" dirty="0" smtClean="0"/>
          </a:p>
          <a:p>
            <a:pPr marL="0" indent="0" eaLnBrk="1" hangingPunct="1">
              <a:buFont typeface="Arial" charset="0"/>
              <a:buNone/>
            </a:pPr>
            <a:r>
              <a:rPr lang="en-US" dirty="0" smtClean="0"/>
              <a:t>1)  Agreement</a:t>
            </a:r>
          </a:p>
          <a:p>
            <a:pPr marL="547688" lvl="2" indent="0" eaLnBrk="1" hangingPunct="1">
              <a:buFont typeface="Arial" charset="0"/>
              <a:buNone/>
            </a:pPr>
            <a:r>
              <a:rPr lang="en-US" dirty="0" smtClean="0"/>
              <a:t>Any inconsistencies between agreements and any attached documents shall be resolved in favor of the most current revised agreement on the online system, which shall be the controlling document.</a:t>
            </a:r>
          </a:p>
          <a:p>
            <a:pPr marL="0" indent="0" eaLnBrk="1" hangingPunct="1">
              <a:buFont typeface="Arial" charset="0"/>
              <a:buNone/>
            </a:pPr>
            <a:r>
              <a:rPr lang="en-US" dirty="0" smtClean="0"/>
              <a:t>8)  Lobbying</a:t>
            </a:r>
          </a:p>
          <a:p>
            <a:pPr marL="547687" lvl="2" indent="0" eaLnBrk="1" hangingPunct="1">
              <a:buFont typeface="Arial" charset="0"/>
              <a:buNone/>
            </a:pPr>
            <a:r>
              <a:rPr lang="en-US" dirty="0" smtClean="0"/>
              <a:t>None of the funds under this program will be used for any activity specifically designed to urge or influence a state or local legislator to favor or oppose the adoption of any specific legislative proposal pending before any state or local legislative body.  Such activities include both direct and indirect (e.g., “grassroots”) lobbying activities.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18)  </a:t>
            </a:r>
            <a:r>
              <a:rPr lang="en-US" dirty="0"/>
              <a:t>Press Release</a:t>
            </a:r>
          </a:p>
          <a:p>
            <a:pPr marL="822960" lvl="3" indent="0" eaLnBrk="1" fontAlgn="auto" hangingPunct="1">
              <a:spcAft>
                <a:spcPts val="0"/>
              </a:spcAft>
              <a:buFont typeface="Arial" pitchFamily="34" charset="0"/>
              <a:buNone/>
              <a:defRPr/>
            </a:pPr>
            <a:r>
              <a:rPr lang="en-US" dirty="0"/>
              <a:t>Each sub-grantee is required to submit a press release to their local media announcing the grant award, including amount and purpose of award.  </a:t>
            </a:r>
            <a:endParaRPr lang="en-US" dirty="0" smtClean="0"/>
          </a:p>
          <a:p>
            <a:pPr marL="822960" lvl="3"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smtClean="0"/>
              <a:t>21)  </a:t>
            </a:r>
            <a:r>
              <a:rPr lang="en-US" dirty="0"/>
              <a:t>GRANTS User Accounts/Password Security</a:t>
            </a:r>
          </a:p>
          <a:p>
            <a:pPr marL="822960" lvl="3" indent="0" eaLnBrk="1" fontAlgn="auto" hangingPunct="1">
              <a:spcAft>
                <a:spcPts val="0"/>
              </a:spcAft>
              <a:buFont typeface="Arial" pitchFamily="34" charset="0"/>
              <a:buNone/>
              <a:defRPr/>
            </a:pPr>
            <a:r>
              <a:rPr lang="en-US" dirty="0"/>
              <a:t>For security purposes, each person using the GRANTS system must have a separate user name and password.  Each account must have its own email account</a:t>
            </a:r>
            <a:r>
              <a:rPr lang="en-US" b="1" dirty="0"/>
              <a:t>.  Sub-grantee agency personnel must not share passwords with agency staff or </a:t>
            </a:r>
            <a:r>
              <a:rPr lang="en-US" b="1" dirty="0" smtClean="0"/>
              <a:t>ODPS </a:t>
            </a:r>
            <a:r>
              <a:rPr lang="en-US" b="1" dirty="0"/>
              <a:t>staff.</a:t>
            </a:r>
          </a:p>
          <a:p>
            <a:pPr marL="182880" indent="-18288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22)  </a:t>
            </a:r>
            <a:r>
              <a:rPr lang="en-US" dirty="0"/>
              <a:t>Labor Costs</a:t>
            </a:r>
          </a:p>
          <a:p>
            <a:pPr marL="822960" lvl="3" indent="0" eaLnBrk="1" fontAlgn="auto" hangingPunct="1">
              <a:spcAft>
                <a:spcPts val="0"/>
              </a:spcAft>
              <a:buFont typeface="Arial" pitchFamily="34" charset="0"/>
              <a:buNone/>
              <a:defRPr/>
            </a:pPr>
            <a:r>
              <a:rPr lang="en-US" dirty="0"/>
              <a:t>All work (personnel labor costs) reimbursed under this grant must be for actual hours worked.  Labor costs based on a percentage of hours worked will not be accepted for reimbursement.  Leave hours </a:t>
            </a:r>
            <a:r>
              <a:rPr lang="en-US" dirty="0" smtClean="0"/>
              <a:t>(e.g., </a:t>
            </a:r>
            <a:r>
              <a:rPr lang="en-US" dirty="0"/>
              <a:t>sick, vacation, personal, holiday, etc.) are not reimbursable as direct labor.  The employer’s share of fringe benefits </a:t>
            </a:r>
            <a:r>
              <a:rPr lang="en-US" dirty="0" smtClean="0"/>
              <a:t>(e.g., </a:t>
            </a:r>
            <a:r>
              <a:rPr lang="en-US" dirty="0"/>
              <a:t>retirement, Workers’ Compensation, Medicare, etc.) are eligible for reimbursement.  Documentation verifying fringe percentages must be available to </a:t>
            </a:r>
            <a:r>
              <a:rPr lang="en-US" dirty="0" smtClean="0"/>
              <a:t>OTSO </a:t>
            </a:r>
            <a:r>
              <a:rPr lang="en-US" dirty="0"/>
              <a:t>upon request.</a:t>
            </a:r>
          </a:p>
          <a:p>
            <a:pPr marL="0" indent="0" eaLnBrk="1" fontAlgn="auto" hangingPunct="1">
              <a:spcAft>
                <a:spcPts val="0"/>
              </a:spcAft>
              <a:buFont typeface="Arial" pitchFamily="34" charset="0"/>
              <a:buNone/>
              <a:defRPr/>
            </a:pPr>
            <a:r>
              <a:rPr lang="en-US" dirty="0" smtClean="0"/>
              <a:t>23)  </a:t>
            </a:r>
            <a:r>
              <a:rPr lang="en-US" dirty="0"/>
              <a:t>Personnel Activity Reports</a:t>
            </a:r>
          </a:p>
          <a:p>
            <a:pPr marL="822960" lvl="3" indent="0" eaLnBrk="1" fontAlgn="auto" hangingPunct="1">
              <a:spcAft>
                <a:spcPts val="0"/>
              </a:spcAft>
              <a:buFont typeface="Arial" pitchFamily="34" charset="0"/>
              <a:buNone/>
              <a:defRPr/>
            </a:pPr>
            <a:r>
              <a:rPr lang="en-US" dirty="0"/>
              <a:t>Personnel activity reports may be required for any individual working on this federal grant program.  These reports, at a minimum, must document date worked, actual activity performed and the number of hours per date to be charged to this agreement.  This document must be signed by the individual and his/her immediate supervisor, maintained by the administering agency and submitted as a part of the reimbursement documentation required.</a:t>
            </a:r>
          </a:p>
          <a:p>
            <a:pPr marL="182880" indent="-18288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26627" name="Content Placeholder 2"/>
          <p:cNvSpPr>
            <a:spLocks noGrp="1"/>
          </p:cNvSpPr>
          <p:nvPr>
            <p:ph idx="1"/>
          </p:nvPr>
        </p:nvSpPr>
        <p:spPr/>
        <p:txBody>
          <a:bodyPr/>
          <a:lstStyle/>
          <a:p>
            <a:pPr marL="0" indent="0" eaLnBrk="1" hangingPunct="1">
              <a:buFont typeface="Arial" charset="0"/>
              <a:buNone/>
            </a:pPr>
            <a:r>
              <a:rPr lang="en-US" dirty="0" smtClean="0"/>
              <a:t>24)  Sub-Contracts</a:t>
            </a:r>
          </a:p>
          <a:p>
            <a:pPr marL="822325" lvl="3" indent="0" eaLnBrk="1" hangingPunct="1">
              <a:buFont typeface="Arial" charset="0"/>
              <a:buNone/>
            </a:pPr>
            <a:r>
              <a:rPr lang="en-US" dirty="0" smtClean="0"/>
              <a:t>All sub-contracts and all purchases made under a sub-contract with any one vendor in excess of a combined total of $5,000 must be submitted to the OTSO for review prior to their execution and are subject to the same laws, regulations, and policies that govern this agreement.  Contracts and procurements must include “Special Provisions” as provided by OTSO.  </a:t>
            </a:r>
          </a:p>
          <a:p>
            <a:pPr marL="822325" lvl="3" indent="0" eaLnBrk="1" hangingPunct="1">
              <a:buFont typeface="Arial" charset="0"/>
              <a:buNone/>
            </a:pPr>
            <a:endParaRPr lang="en-US" dirty="0" smtClean="0"/>
          </a:p>
          <a:p>
            <a:pPr marL="822325" lvl="3" indent="0" eaLnBrk="1" hangingPunct="1">
              <a:buFont typeface="Arial" charset="0"/>
              <a:buNone/>
            </a:pPr>
            <a:r>
              <a:rPr lang="en-US" dirty="0" smtClean="0"/>
              <a:t>All supplies, materials, incentives, promotional items, education materials, and/or equipment that are purchased as a part of this sub-contract must be submitted to and approved by OTSO on a Request to Purchase form prior to incurring the cost.</a:t>
            </a:r>
          </a:p>
          <a:p>
            <a:pPr marL="822325" lvl="3" indent="0" eaLnBrk="1" hangingPunct="1">
              <a:buFont typeface="Arial" charset="0"/>
              <a:buNone/>
            </a:pPr>
            <a:endParaRPr lang="en-US" dirty="0" smtClean="0"/>
          </a:p>
          <a:p>
            <a:pPr marL="822325" lvl="3" indent="0" eaLnBrk="1" hangingPunct="1">
              <a:buFont typeface="Arial" charset="0"/>
              <a:buNone/>
            </a:pPr>
            <a:r>
              <a:rPr lang="en-US" dirty="0" smtClean="0"/>
              <a:t>Any training courses must be submitted to and approved by OTSO on a Request to Purchase form prior to scheduling.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27651" name="Content Placeholder 2"/>
          <p:cNvSpPr>
            <a:spLocks noGrp="1"/>
          </p:cNvSpPr>
          <p:nvPr>
            <p:ph idx="1"/>
          </p:nvPr>
        </p:nvSpPr>
        <p:spPr/>
        <p:txBody>
          <a:bodyPr/>
          <a:lstStyle/>
          <a:p>
            <a:pPr marL="457200" indent="-457200" eaLnBrk="1" hangingPunct="1">
              <a:lnSpc>
                <a:spcPct val="90000"/>
              </a:lnSpc>
              <a:buClrTx/>
              <a:buAutoNum type="arabicParenR" startAt="28"/>
            </a:pPr>
            <a:r>
              <a:rPr lang="en-US" dirty="0" smtClean="0"/>
              <a:t>Supplies, materials, Incentives, Promotional Items,    </a:t>
            </a:r>
          </a:p>
          <a:p>
            <a:pPr marL="0" indent="0" eaLnBrk="1" hangingPunct="1">
              <a:lnSpc>
                <a:spcPct val="90000"/>
              </a:lnSpc>
              <a:buClrTx/>
              <a:buNone/>
            </a:pPr>
            <a:r>
              <a:rPr lang="en-US" dirty="0"/>
              <a:t> </a:t>
            </a:r>
            <a:r>
              <a:rPr lang="en-US" dirty="0" smtClean="0"/>
              <a:t>     Educational Materials</a:t>
            </a:r>
          </a:p>
          <a:p>
            <a:pPr marL="822325" lvl="3" indent="0" eaLnBrk="1" hangingPunct="1">
              <a:lnSpc>
                <a:spcPct val="90000"/>
              </a:lnSpc>
              <a:spcAft>
                <a:spcPts val="600"/>
              </a:spcAft>
              <a:buFont typeface="Arial" charset="0"/>
              <a:buNone/>
            </a:pPr>
            <a:r>
              <a:rPr lang="en-US" dirty="0" smtClean="0"/>
              <a:t>All supplies, materials, incentives, promotional items and educational materials must be used for approved traffic safety activities throughout its useful life.  All purchases must be submitted to and approved by OTSO on a Request to Purchase form prior to incurring the cost.  Outreach efforts  should be made and materials should be provided to reach the ethnic and/or limited English speaking populations.</a:t>
            </a:r>
          </a:p>
          <a:p>
            <a:pPr marL="822325" lvl="3" indent="0" eaLnBrk="1" hangingPunct="1">
              <a:lnSpc>
                <a:spcPct val="90000"/>
              </a:lnSpc>
              <a:spcAft>
                <a:spcPts val="600"/>
              </a:spcAft>
              <a:buFont typeface="Arial" charset="0"/>
              <a:buNone/>
            </a:pPr>
            <a:r>
              <a:rPr lang="en-US" dirty="0" smtClean="0"/>
              <a:t>Alcohol is not allowed to be purchased with funds from this grant.</a:t>
            </a:r>
          </a:p>
          <a:p>
            <a:pPr marL="822325" lvl="3" indent="0" eaLnBrk="1" hangingPunct="1">
              <a:lnSpc>
                <a:spcPct val="90000"/>
              </a:lnSpc>
              <a:buFont typeface="Arial" charset="0"/>
              <a:buNone/>
            </a:pPr>
            <a:r>
              <a:rPr lang="en-US" dirty="0" smtClean="0"/>
              <a:t>The sub-grantee must submit a final draft copy of all promotional materials to OTSO for approval prior to production.  In addition:</a:t>
            </a:r>
          </a:p>
          <a:p>
            <a:pPr marL="822325" lvl="3" indent="0" eaLnBrk="1" hangingPunct="1">
              <a:lnSpc>
                <a:spcPct val="90000"/>
              </a:lnSpc>
              <a:buFont typeface="Arial" charset="0"/>
              <a:buAutoNum type="alphaLcParenR"/>
            </a:pPr>
            <a:r>
              <a:rPr lang="en-US" dirty="0" smtClean="0"/>
              <a:t>All materials shall include federal sponsorship credit and/or disclaimer clauses as directed by OTSO.</a:t>
            </a:r>
          </a:p>
          <a:p>
            <a:pPr marL="822325" lvl="3" indent="0" eaLnBrk="1" hangingPunct="1">
              <a:lnSpc>
                <a:spcPct val="90000"/>
              </a:lnSpc>
              <a:buFont typeface="Arial" charset="0"/>
              <a:buAutoNum type="alphaLcParenR"/>
            </a:pPr>
            <a:r>
              <a:rPr lang="en-US" dirty="0" smtClean="0"/>
              <a:t>All public service announcements funded with federal funds, in whole or in part, must be closed captioned for the hearing impaired.</a:t>
            </a:r>
          </a:p>
          <a:p>
            <a:pPr marL="822325" lvl="3" indent="0" eaLnBrk="1" hangingPunct="1">
              <a:lnSpc>
                <a:spcPct val="90000"/>
              </a:lnSpc>
              <a:buFont typeface="Arial" charset="0"/>
              <a:buAutoNum type="alphaLcParenR"/>
            </a:pPr>
            <a:r>
              <a:rPr lang="en-US" dirty="0" smtClean="0"/>
              <a:t>All data results, reports, equipment, supplies and other materials (including but not limited to electronic versions) developed by the sub-grantee must be available to OTSO upon request.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28675" name="Content Placeholder 2"/>
          <p:cNvSpPr>
            <a:spLocks noGrp="1"/>
          </p:cNvSpPr>
          <p:nvPr>
            <p:ph idx="1"/>
          </p:nvPr>
        </p:nvSpPr>
        <p:spPr/>
        <p:txBody>
          <a:bodyPr/>
          <a:lstStyle/>
          <a:p>
            <a:pPr marL="0" indent="0" eaLnBrk="1" hangingPunct="1">
              <a:buFont typeface="Arial" charset="0"/>
              <a:buNone/>
            </a:pPr>
            <a:r>
              <a:rPr lang="en-US" dirty="0" smtClean="0"/>
              <a:t>30)  Travel</a:t>
            </a:r>
          </a:p>
          <a:p>
            <a:pPr marL="822325" lvl="3" indent="0" eaLnBrk="1" hangingPunct="1">
              <a:spcAft>
                <a:spcPts val="600"/>
              </a:spcAft>
              <a:buFont typeface="Arial" charset="0"/>
              <a:buNone/>
            </a:pPr>
            <a:r>
              <a:rPr lang="en-US" dirty="0" smtClean="0"/>
              <a:t>Any request for travel and associated costs must be submitted to and approved by OTSO on a Request to Purchase form prior to incurring any travel related costs.</a:t>
            </a:r>
          </a:p>
          <a:p>
            <a:pPr marL="822325" lvl="3" indent="0" eaLnBrk="1" hangingPunct="1">
              <a:spcAft>
                <a:spcPts val="600"/>
              </a:spcAft>
              <a:buFont typeface="Arial" charset="0"/>
              <a:buNone/>
            </a:pPr>
            <a:r>
              <a:rPr lang="en-US" dirty="0" smtClean="0"/>
              <a:t>Attendance at any conference/seminar/workshop that charges a registration fee must be submitted to and approved by OTSO on a Request to Purchase form prior to registration.  All conferences/seminars/workshops must be traffic safety related; an agenda must be provided to OTSO.</a:t>
            </a:r>
          </a:p>
          <a:p>
            <a:pPr marL="822325" lvl="3" indent="0" eaLnBrk="1" hangingPunct="1">
              <a:spcAft>
                <a:spcPts val="600"/>
              </a:spcAft>
              <a:buFont typeface="Arial" charset="0"/>
              <a:buNone/>
            </a:pPr>
            <a:r>
              <a:rPr lang="en-US" dirty="0" smtClean="0"/>
              <a:t>A current travel policy must be submitted with the grant proposal.  OTSO will not reimburse for meals provided by the conference.  Alcohol is not allowed to be purchased with funds from this grant.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29699" name="Content Placeholder 2"/>
          <p:cNvSpPr>
            <a:spLocks noGrp="1"/>
          </p:cNvSpPr>
          <p:nvPr>
            <p:ph idx="1"/>
          </p:nvPr>
        </p:nvSpPr>
        <p:spPr/>
        <p:txBody>
          <a:bodyPr/>
          <a:lstStyle/>
          <a:p>
            <a:pPr marL="0" indent="0" eaLnBrk="1" hangingPunct="1">
              <a:buFont typeface="Arial" charset="0"/>
              <a:buNone/>
            </a:pPr>
            <a:r>
              <a:rPr lang="en-US" dirty="0" smtClean="0"/>
              <a:t>31)  Training</a:t>
            </a:r>
          </a:p>
          <a:p>
            <a:pPr marL="822325" lvl="3" indent="0" eaLnBrk="1" hangingPunct="1">
              <a:buFont typeface="Arial" charset="0"/>
              <a:buNone/>
            </a:pPr>
            <a:r>
              <a:rPr lang="en-US" dirty="0" smtClean="0"/>
              <a:t>The cost of training personnel for traffic safety purposes may be funded when the training supports both the goals and scope of work of the approved grant program and the goals of OTSO.  All training requests and purchases must be submitted to and approved by OTSO on a Request to Purchase form prior to incurring the cost.</a:t>
            </a:r>
          </a:p>
          <a:p>
            <a:pPr marL="0" indent="0" eaLnBrk="1" hangingPunct="1">
              <a:buFont typeface="Arial" charset="0"/>
              <a:buNone/>
            </a:pPr>
            <a:r>
              <a:rPr lang="en-US" dirty="0" smtClean="0"/>
              <a:t>33)  Reimbursement Claims</a:t>
            </a:r>
          </a:p>
          <a:p>
            <a:pPr marL="822325" lvl="3" indent="0" eaLnBrk="1" hangingPunct="1">
              <a:buFont typeface="Arial" charset="0"/>
              <a:buNone/>
            </a:pPr>
            <a:r>
              <a:rPr lang="en-US" dirty="0" smtClean="0"/>
              <a:t>This agreement will operate on a reimbursement basis only.  The administering agency must first incur the costs for approved expenditures and then apply for the reimbursement.  Appropriate and accurate documentation will be required for each expense.  Claim schedules are set up either monthly or quarterly based on sub-grantees selection on the pre-activity form.  </a:t>
            </a:r>
            <a:r>
              <a:rPr lang="en-US" dirty="0"/>
              <a:t>A</a:t>
            </a:r>
            <a:r>
              <a:rPr lang="en-US" dirty="0" smtClean="0"/>
              <a:t>ny changes from this schedule must be made by the sub-grantee in writing.  Each sub-grantee must submit reimbursement claims by the due date assigned to the claim in the GRANTS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Bucyrus District</a:t>
            </a:r>
            <a:br>
              <a:rPr lang="en-US" dirty="0" smtClean="0"/>
            </a:br>
            <a:r>
              <a:rPr lang="en-US" dirty="0" smtClean="0"/>
              <a:t>	</a:t>
            </a:r>
            <a:endParaRPr lang="en-US" dirty="0"/>
          </a:p>
        </p:txBody>
      </p:sp>
      <p:sp>
        <p:nvSpPr>
          <p:cNvPr id="6" name="Rectangle 5"/>
          <p:cNvSpPr/>
          <p:nvPr/>
        </p:nvSpPr>
        <p:spPr>
          <a:xfrm>
            <a:off x="3759437" y="4876800"/>
            <a:ext cx="51816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Frank </a:t>
            </a:r>
            <a:r>
              <a:rPr lang="en-US" dirty="0" err="1"/>
              <a:t>Arvay</a:t>
            </a:r>
            <a:r>
              <a:rPr lang="en-US" b="1" dirty="0"/>
              <a:t>:</a:t>
            </a:r>
            <a:r>
              <a:rPr lang="en-US" dirty="0"/>
              <a:t>  419/213-0084</a:t>
            </a:r>
          </a:p>
          <a:p>
            <a:r>
              <a:rPr lang="en-US" b="1" dirty="0"/>
              <a:t>OSP Patrol Post:</a:t>
            </a:r>
            <a:r>
              <a:rPr lang="en-US" dirty="0"/>
              <a:t>  </a:t>
            </a:r>
            <a:r>
              <a:rPr lang="en-US" u="sng" dirty="0">
                <a:hlinkClick r:id="rId2"/>
              </a:rPr>
              <a:t>http://statepatrol.ohio.gov/Counties.stm</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4088916" cy="38862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60416083"/>
              </p:ext>
            </p:extLst>
          </p:nvPr>
        </p:nvGraphicFramePr>
        <p:xfrm>
          <a:off x="5105400" y="1447800"/>
          <a:ext cx="2247854" cy="3194050"/>
        </p:xfrm>
        <a:graphic>
          <a:graphicData uri="http://schemas.openxmlformats.org/drawingml/2006/table">
            <a:tbl>
              <a:tblPr firstRow="1" firstCol="1" bandRow="1">
                <a:tableStyleId>{5C22544A-7EE6-4342-B048-85BDC9FD1C3A}</a:tableStyleId>
              </a:tblPr>
              <a:tblGrid>
                <a:gridCol w="878127"/>
                <a:gridCol w="1369727"/>
              </a:tblGrid>
              <a:tr h="222250">
                <a:tc>
                  <a:txBody>
                    <a:bodyPr/>
                    <a:lstStyle/>
                    <a:p>
                      <a:pPr marL="0" marR="0" algn="ctr">
                        <a:lnSpc>
                          <a:spcPct val="115000"/>
                        </a:lnSpc>
                        <a:spcBef>
                          <a:spcPts val="0"/>
                        </a:spcBef>
                        <a:spcAft>
                          <a:spcPts val="0"/>
                        </a:spcAft>
                      </a:pPr>
                      <a:r>
                        <a:rPr lang="en-US" sz="1200">
                          <a:effectLst/>
                        </a:rPr>
                        <a:t>County</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Crawford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Bucyrus</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Erie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Holmes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Huron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Norwalk</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Lorain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Elyria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Ottawa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Richland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Mansfield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Seneca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Wayne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Wyandot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Bucyrus</a:t>
                      </a:r>
                      <a:endParaRPr lang="en-US"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82893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	</a:t>
            </a:r>
            <a:endParaRPr lang="en-US" dirty="0"/>
          </a:p>
        </p:txBody>
      </p:sp>
      <p:sp>
        <p:nvSpPr>
          <p:cNvPr id="30723" name="Content Placeholder 2"/>
          <p:cNvSpPr>
            <a:spLocks noGrp="1"/>
          </p:cNvSpPr>
          <p:nvPr>
            <p:ph idx="1"/>
          </p:nvPr>
        </p:nvSpPr>
        <p:spPr/>
        <p:txBody>
          <a:bodyPr/>
          <a:lstStyle/>
          <a:p>
            <a:pPr marL="0" indent="0" eaLnBrk="1" hangingPunct="1">
              <a:buFont typeface="Arial" charset="0"/>
              <a:buNone/>
            </a:pPr>
            <a:r>
              <a:rPr lang="en-US" dirty="0" smtClean="0"/>
              <a:t>35)  Narrative Progress Reports</a:t>
            </a:r>
          </a:p>
          <a:p>
            <a:pPr marL="822325" lvl="3" indent="0" eaLnBrk="1" hangingPunct="1">
              <a:buFont typeface="Arial" charset="0"/>
              <a:buNone/>
            </a:pPr>
            <a:r>
              <a:rPr lang="en-US" dirty="0" smtClean="0"/>
              <a:t>The timetable for submission of narrative progress reports will be determined by OTSO.  Each sub-grantee must submit progress reports by the due date assigned to the report in the GRANTS system.</a:t>
            </a:r>
          </a:p>
          <a:p>
            <a:pPr marL="822325" lvl="3" indent="0" eaLnBrk="1" hangingPunct="1">
              <a:buFont typeface="Arial" charset="0"/>
              <a:buNone/>
            </a:pPr>
            <a:endParaRPr lang="en-US" dirty="0" smtClean="0"/>
          </a:p>
          <a:p>
            <a:pPr marL="0" indent="0" eaLnBrk="1" hangingPunct="1">
              <a:buFont typeface="Arial" charset="0"/>
              <a:buNone/>
            </a:pPr>
            <a:r>
              <a:rPr lang="en-US" dirty="0" smtClean="0"/>
              <a:t>38)  Final Report and Final Claim</a:t>
            </a:r>
          </a:p>
          <a:p>
            <a:pPr marL="822325" lvl="3" indent="0" eaLnBrk="1" hangingPunct="1">
              <a:buFont typeface="Arial" charset="0"/>
              <a:buNone/>
            </a:pPr>
            <a:r>
              <a:rPr lang="en-US" dirty="0" smtClean="0"/>
              <a:t>A final comprehensive annual project activity report must be submitted to OTSO by November 1.</a:t>
            </a:r>
          </a:p>
          <a:p>
            <a:pPr marL="1347788" lvl="4" indent="-342900" eaLnBrk="1" hangingPunct="1">
              <a:buFont typeface="Arial" charset="0"/>
              <a:buAutoNum type="alphaLcParenR"/>
            </a:pPr>
            <a:r>
              <a:rPr lang="en-US" dirty="0" smtClean="0"/>
              <a:t>Final reports not received by November 1 will result in a 10 percent penalty deduction to the final claim reimbursement.</a:t>
            </a:r>
          </a:p>
          <a:p>
            <a:pPr marL="1347788" lvl="4" indent="-342900" eaLnBrk="1" hangingPunct="1">
              <a:buFont typeface="Arial" charset="0"/>
              <a:buAutoNum type="alphaLcParenR"/>
            </a:pPr>
            <a:r>
              <a:rPr lang="en-US" dirty="0" smtClean="0"/>
              <a:t>If a final project activity report is received after November 15, the final claim will not be reimbursed.</a:t>
            </a:r>
          </a:p>
          <a:p>
            <a:pPr marL="822325" lvl="3" indent="0" eaLnBrk="1" hangingPunct="1">
              <a:buFont typeface="Arial" charset="0"/>
              <a:buNone/>
            </a:pPr>
            <a:r>
              <a:rPr lang="en-US" dirty="0" smtClean="0"/>
              <a:t>A properly documented final claim for reimbursement must be submitted to OTSO by November 1.</a:t>
            </a:r>
          </a:p>
          <a:p>
            <a:pPr marL="1347788" lvl="4" indent="-342900" eaLnBrk="1" hangingPunct="1">
              <a:buFont typeface="Arial" charset="0"/>
              <a:buAutoNum type="alphaLcParenR"/>
            </a:pPr>
            <a:r>
              <a:rPr lang="en-US" dirty="0" smtClean="0"/>
              <a:t>Final claims not received by November 1 will result in a 10 percent penalty deduction in the final claim reimbursement.</a:t>
            </a:r>
          </a:p>
          <a:p>
            <a:pPr marL="1347788" lvl="4" indent="-342900" eaLnBrk="1" hangingPunct="1">
              <a:buFont typeface="Arial" charset="0"/>
              <a:buAutoNum type="alphaLcParenR"/>
            </a:pPr>
            <a:r>
              <a:rPr lang="en-US" dirty="0" smtClean="0"/>
              <a:t>Final claims received after November 15 will not be reimbursed.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31747" name="Content Placeholder 2"/>
          <p:cNvSpPr>
            <a:spLocks noGrp="1"/>
          </p:cNvSpPr>
          <p:nvPr>
            <p:ph idx="1"/>
          </p:nvPr>
        </p:nvSpPr>
        <p:spPr/>
        <p:txBody>
          <a:bodyPr/>
          <a:lstStyle/>
          <a:p>
            <a:pPr marL="0" indent="0" eaLnBrk="1" hangingPunct="1">
              <a:buFont typeface="Arial" charset="0"/>
              <a:buNone/>
            </a:pPr>
            <a:r>
              <a:rPr lang="en-US" dirty="0" smtClean="0"/>
              <a:t>39)  Records Retention</a:t>
            </a:r>
          </a:p>
          <a:p>
            <a:pPr marL="822325" lvl="3" indent="0" eaLnBrk="1" hangingPunct="1">
              <a:buFont typeface="Arial" charset="0"/>
              <a:buNone/>
            </a:pPr>
            <a:r>
              <a:rPr lang="en-US" dirty="0" smtClean="0"/>
              <a:t>All records relating to project activity and/or expenditures must be maintained for review by representatives of the federal or state government for at least three years following the final reimbursement payment.</a:t>
            </a:r>
          </a:p>
          <a:p>
            <a:pPr marL="822325" lvl="3" indent="0" eaLnBrk="1" hangingPunct="1">
              <a:buFont typeface="Arial" charset="0"/>
              <a:buNone/>
            </a:pPr>
            <a:endParaRPr lang="en-US" dirty="0" smtClean="0"/>
          </a:p>
          <a:p>
            <a:pPr marL="0" indent="0" eaLnBrk="1" hangingPunct="1">
              <a:buFont typeface="Arial" charset="0"/>
              <a:buNone/>
            </a:pPr>
            <a:r>
              <a:rPr lang="en-US" dirty="0" smtClean="0"/>
              <a:t>41)  Termination of Agreement</a:t>
            </a:r>
          </a:p>
          <a:p>
            <a:pPr marL="822325" lvl="3" indent="0" eaLnBrk="1" hangingPunct="1">
              <a:buFont typeface="Arial" charset="0"/>
              <a:buNone/>
            </a:pPr>
            <a:r>
              <a:rPr lang="en-US" dirty="0" smtClean="0"/>
              <a:t>Either OTSO or the sub-grantee may terminate this Agreement for any reason by giving the other party 30 days written notice.  If the Agreement is cancelled under this provision, OTSO shall reimburse the sub-grantee for approved work completed and documented to that date.  Upon termination all data results, reports and other materials developed by the sub-grantee will become the property of OTSO.  All of the equipment, materials and/or supplies provided to the sub-grantee for use under this agreement must be returned to OTSO upon request within 30 days of said written notice.  Should any change in federal funding adversely affect OTSO’s ability to complete the fiscal year’s activities, OTSO has the right to revise or terminate the agreement in writing.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Terms and Conditions</a:t>
            </a:r>
            <a:endParaRPr lang="en-US" dirty="0"/>
          </a:p>
        </p:txBody>
      </p:sp>
      <p:sp>
        <p:nvSpPr>
          <p:cNvPr id="32771" name="Content Placeholder 2"/>
          <p:cNvSpPr>
            <a:spLocks noGrp="1"/>
          </p:cNvSpPr>
          <p:nvPr>
            <p:ph idx="1"/>
          </p:nvPr>
        </p:nvSpPr>
        <p:spPr/>
        <p:txBody>
          <a:bodyPr/>
          <a:lstStyle/>
          <a:p>
            <a:pPr marL="0" indent="0" eaLnBrk="1" hangingPunct="1">
              <a:buFont typeface="Arial" charset="0"/>
              <a:buNone/>
            </a:pPr>
            <a:r>
              <a:rPr lang="en-US" dirty="0" smtClean="0"/>
              <a:t>62)  Personnel Activity Reports</a:t>
            </a:r>
          </a:p>
          <a:p>
            <a:pPr marL="822325" lvl="3" indent="0" eaLnBrk="1" hangingPunct="1">
              <a:buFont typeface="Arial" charset="0"/>
              <a:buNone/>
            </a:pPr>
            <a:r>
              <a:rPr lang="en-US" dirty="0" smtClean="0"/>
              <a:t>Personnel activity reports are required for all individuals working on this federal grant program.  These reports, at a minimum, must document date worked, actual activity performed and the number of hours per day to be charged to this agreement.  This document is to be signed by the individual and his/her immediate supervisor.  It must be included as a part of the reimbursement documentation.</a:t>
            </a:r>
          </a:p>
          <a:p>
            <a:pPr marL="822325" lvl="3" indent="0" eaLnBrk="1" hangingPunct="1">
              <a:buFont typeface="Arial" charset="0"/>
              <a:buNone/>
            </a:pPr>
            <a:endParaRPr lang="en-US" dirty="0" smtClean="0"/>
          </a:p>
          <a:p>
            <a:pPr marL="0" indent="0" eaLnBrk="1" hangingPunct="1">
              <a:buFont typeface="Arial" charset="0"/>
              <a:buNone/>
            </a:pPr>
            <a:r>
              <a:rPr lang="en-US" b="1" dirty="0" smtClean="0"/>
              <a:t>Check the box next to Terms and Conditions on the Pre-Activity form.</a:t>
            </a:r>
          </a:p>
          <a:p>
            <a:pPr marL="822325" lvl="3" indent="0"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General Grant</a:t>
            </a:r>
            <a:endParaRPr lang="en-US" dirty="0"/>
          </a:p>
        </p:txBody>
      </p:sp>
      <p:sp>
        <p:nvSpPr>
          <p:cNvPr id="33795" name="Text Placeholder 2"/>
          <p:cNvSpPr>
            <a:spLocks noGrp="1"/>
          </p:cNvSpPr>
          <p:nvPr>
            <p:ph type="body" idx="1"/>
          </p:nvPr>
        </p:nvSpPr>
        <p:spPr>
          <a:xfrm>
            <a:off x="722313" y="4627563"/>
            <a:ext cx="7772400" cy="1500187"/>
          </a:xfrm>
        </p:spPr>
        <p:txBody>
          <a:bodyPr/>
          <a:lstStyle/>
          <a:p>
            <a:pPr eaLnBrk="1" hangingPunct="1"/>
            <a:r>
              <a:rPr lang="en-US" smtClean="0"/>
              <a:t>GRANTS System</a:t>
            </a:r>
          </a:p>
          <a:p>
            <a:pPr eaLnBrk="1" hangingPunct="1"/>
            <a:r>
              <a:rPr lang="en-US" smtClean="0"/>
              <a:t>Report, Reimbursement Claim and Revision Process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Progress Report</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OTSO will assign reports based on the type of activity.  Some general grants will have monthly narrative progress reports and some will have quarterly narrative progress reports.  </a:t>
            </a:r>
          </a:p>
          <a:p>
            <a:pPr marL="182880" indent="-182880"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r>
              <a:rPr lang="en-US" dirty="0" smtClean="0"/>
              <a:t>Monthly reports are due the 15</a:t>
            </a:r>
            <a:r>
              <a:rPr lang="en-US" baseline="30000" dirty="0" smtClean="0"/>
              <a:t>th</a:t>
            </a:r>
            <a:r>
              <a:rPr lang="en-US" dirty="0" smtClean="0"/>
              <a:t> of the following month (Ex:  report for October activity will be due November 15</a:t>
            </a:r>
            <a:r>
              <a:rPr lang="en-US" baseline="30000" dirty="0" smtClean="0"/>
              <a:t>th</a:t>
            </a:r>
            <a:r>
              <a:rPr lang="en-US" dirty="0" smtClean="0"/>
              <a:t>).  Quarterly reports will be due the 15</a:t>
            </a:r>
            <a:r>
              <a:rPr lang="en-US" baseline="30000" dirty="0" smtClean="0"/>
              <a:t>th</a:t>
            </a:r>
            <a:r>
              <a:rPr lang="en-US" dirty="0" smtClean="0"/>
              <a:t> of the month following the end of the quarter.  (Ex:  The first quarter (October – December) is due January 15</a:t>
            </a:r>
            <a:r>
              <a:rPr lang="en-US" baseline="30000" dirty="0" smtClean="0"/>
              <a:t>th</a:t>
            </a:r>
            <a:r>
              <a:rPr lang="en-US" dirty="0" smtClean="0"/>
              <a:t>).</a:t>
            </a:r>
          </a:p>
          <a:p>
            <a:pPr marL="182880" indent="-182880"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Progress Reports</a:t>
            </a:r>
            <a:endParaRPr lang="en-US" dirty="0"/>
          </a:p>
        </p:txBody>
      </p:sp>
      <p:sp>
        <p:nvSpPr>
          <p:cNvPr id="35843" name="Content Placeholder 2"/>
          <p:cNvSpPr>
            <a:spLocks noGrp="1"/>
          </p:cNvSpPr>
          <p:nvPr>
            <p:ph idx="1"/>
          </p:nvPr>
        </p:nvSpPr>
        <p:spPr>
          <a:xfrm>
            <a:off x="457200" y="1600200"/>
            <a:ext cx="4038600" cy="4876800"/>
          </a:xfrm>
        </p:spPr>
        <p:txBody>
          <a:bodyPr/>
          <a:lstStyle/>
          <a:p>
            <a:pPr eaLnBrk="1" hangingPunct="1"/>
            <a:endParaRPr lang="en-US" smtClean="0"/>
          </a:p>
          <a:p>
            <a:pPr eaLnBrk="1" hangingPunct="1"/>
            <a:endParaRPr lang="en-US" smtClean="0">
              <a:solidFill>
                <a:srgbClr val="FF0000"/>
              </a:solidFill>
            </a:endParaRPr>
          </a:p>
        </p:txBody>
      </p:sp>
      <p:sp>
        <p:nvSpPr>
          <p:cNvPr id="4" name="TextBox 3"/>
          <p:cNvSpPr txBox="1"/>
          <p:nvPr/>
        </p:nvSpPr>
        <p:spPr>
          <a:xfrm>
            <a:off x="184849" y="1371600"/>
            <a:ext cx="3962400" cy="3786188"/>
          </a:xfrm>
          <a:prstGeom prst="rect">
            <a:avLst/>
          </a:prstGeom>
          <a:noFill/>
        </p:spPr>
        <p:txBody>
          <a:bodyPr>
            <a:spAutoFit/>
          </a:bodyPr>
          <a:lstStyle/>
          <a:p>
            <a:pPr marL="342900" indent="-342900" fontAlgn="auto">
              <a:spcBef>
                <a:spcPts val="0"/>
              </a:spcBef>
              <a:spcAft>
                <a:spcPts val="0"/>
              </a:spcAft>
              <a:buFontTx/>
              <a:buAutoNum type="arabicPeriod"/>
              <a:defRPr/>
            </a:pPr>
            <a:r>
              <a:rPr lang="en-US" sz="1600" dirty="0">
                <a:latin typeface="+mn-lt"/>
              </a:rPr>
              <a:t>Progress reports will be listed in the drop down under Progress Reports.</a:t>
            </a:r>
          </a:p>
          <a:p>
            <a:pPr fontAlgn="auto">
              <a:spcBef>
                <a:spcPts val="0"/>
              </a:spcBef>
              <a:spcAft>
                <a:spcPts val="0"/>
              </a:spcAft>
              <a:defRPr/>
            </a:pPr>
            <a:r>
              <a:rPr lang="en-US" sz="1600" dirty="0">
                <a:latin typeface="+mn-lt"/>
              </a:rPr>
              <a:t>      </a:t>
            </a:r>
          </a:p>
          <a:p>
            <a:pPr fontAlgn="auto">
              <a:spcBef>
                <a:spcPts val="0"/>
              </a:spcBef>
              <a:spcAft>
                <a:spcPts val="0"/>
              </a:spcAft>
              <a:defRPr/>
            </a:pPr>
            <a:r>
              <a:rPr lang="en-US" sz="1600" dirty="0">
                <a:latin typeface="+mn-lt"/>
              </a:rPr>
              <a:t>      Reports will be in the drop down </a:t>
            </a:r>
          </a:p>
          <a:p>
            <a:pPr fontAlgn="auto">
              <a:spcBef>
                <a:spcPts val="0"/>
              </a:spcBef>
              <a:spcAft>
                <a:spcPts val="0"/>
              </a:spcAft>
              <a:defRPr/>
            </a:pPr>
            <a:r>
              <a:rPr lang="en-US" sz="1600" dirty="0">
                <a:latin typeface="+mn-lt"/>
              </a:rPr>
              <a:t>      the first day of the reporting</a:t>
            </a:r>
          </a:p>
          <a:p>
            <a:pPr fontAlgn="auto">
              <a:spcBef>
                <a:spcPts val="0"/>
              </a:spcBef>
              <a:spcAft>
                <a:spcPts val="0"/>
              </a:spcAft>
              <a:defRPr/>
            </a:pPr>
            <a:r>
              <a:rPr lang="en-US" sz="1600" dirty="0">
                <a:latin typeface="+mn-lt"/>
              </a:rPr>
              <a:t>      period. (Ex.  May Report will be in the</a:t>
            </a:r>
          </a:p>
          <a:p>
            <a:pPr fontAlgn="auto">
              <a:spcBef>
                <a:spcPts val="0"/>
              </a:spcBef>
              <a:spcAft>
                <a:spcPts val="0"/>
              </a:spcAft>
              <a:defRPr/>
            </a:pPr>
            <a:r>
              <a:rPr lang="en-US" sz="1600" dirty="0">
                <a:latin typeface="+mn-lt"/>
              </a:rPr>
              <a:t>      drop down May 1</a:t>
            </a:r>
            <a:r>
              <a:rPr lang="en-US" sz="1600" baseline="30000" dirty="0">
                <a:latin typeface="+mn-lt"/>
              </a:rPr>
              <a:t>st</a:t>
            </a:r>
            <a:r>
              <a:rPr lang="en-US" sz="1600" dirty="0">
                <a:latin typeface="+mn-lt"/>
              </a:rPr>
              <a:t>).  </a:t>
            </a:r>
          </a:p>
          <a:p>
            <a:pPr fontAlgn="auto">
              <a:spcBef>
                <a:spcPts val="0"/>
              </a:spcBef>
              <a:spcAft>
                <a:spcPts val="0"/>
              </a:spcAft>
              <a:defRPr/>
            </a:pPr>
            <a:endParaRPr lang="en-US" sz="1600" dirty="0">
              <a:latin typeface="+mn-lt"/>
            </a:endParaRPr>
          </a:p>
          <a:p>
            <a:pPr marL="342900" indent="-342900" fontAlgn="auto">
              <a:spcBef>
                <a:spcPts val="0"/>
              </a:spcBef>
              <a:spcAft>
                <a:spcPts val="0"/>
              </a:spcAft>
              <a:buFontTx/>
              <a:buAutoNum type="arabicPeriod" startAt="2"/>
              <a:defRPr/>
            </a:pPr>
            <a:r>
              <a:rPr lang="en-US" sz="1600" dirty="0">
                <a:latin typeface="+mn-lt"/>
              </a:rPr>
              <a:t>The date listed after the report name is the date the report is due.  If a report is past due, you will not be able to submit a claim (or re-submit a claim that was sent back for modifications).</a:t>
            </a:r>
          </a:p>
          <a:p>
            <a:pPr marL="342900" indent="-342900" fontAlgn="auto">
              <a:spcBef>
                <a:spcPts val="0"/>
              </a:spcBef>
              <a:spcAft>
                <a:spcPts val="0"/>
              </a:spcAft>
              <a:buFontTx/>
              <a:buAutoNum type="arabicPeriod" startAt="2"/>
              <a:defRPr/>
            </a:pPr>
            <a:endParaRPr lang="en-US" sz="1600" dirty="0">
              <a:latin typeface="+mn-lt"/>
            </a:endParaRPr>
          </a:p>
        </p:txBody>
      </p:sp>
      <p:pic>
        <p:nvPicPr>
          <p:cNvPr id="358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5145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2590800" y="5829300"/>
            <a:ext cx="1219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0" name="TextBox 17"/>
          <p:cNvSpPr txBox="1">
            <a:spLocks noChangeArrowheads="1"/>
          </p:cNvSpPr>
          <p:nvPr/>
        </p:nvSpPr>
        <p:spPr bwMode="auto">
          <a:xfrm>
            <a:off x="3821113" y="577850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655" y="1676400"/>
            <a:ext cx="4921045" cy="5085080"/>
          </a:xfrm>
          <a:prstGeom prst="rect">
            <a:avLst/>
          </a:prstGeom>
        </p:spPr>
      </p:pic>
      <p:sp>
        <p:nvSpPr>
          <p:cNvPr id="5" name="Oval 4"/>
          <p:cNvSpPr/>
          <p:nvPr/>
        </p:nvSpPr>
        <p:spPr>
          <a:xfrm>
            <a:off x="4495800" y="4953000"/>
            <a:ext cx="2667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29300" y="5029200"/>
            <a:ext cx="4191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Progress Reports</a:t>
            </a:r>
            <a:endParaRPr lang="en-US" dirty="0"/>
          </a:p>
        </p:txBody>
      </p:sp>
      <p:sp>
        <p:nvSpPr>
          <p:cNvPr id="5" name="TextBox 4"/>
          <p:cNvSpPr txBox="1"/>
          <p:nvPr/>
        </p:nvSpPr>
        <p:spPr>
          <a:xfrm>
            <a:off x="228600" y="1371600"/>
            <a:ext cx="4114800" cy="1754188"/>
          </a:xfrm>
          <a:prstGeom prst="rect">
            <a:avLst/>
          </a:prstGeom>
          <a:noFill/>
        </p:spPr>
        <p:txBody>
          <a:bodyPr>
            <a:spAutoFit/>
          </a:bodyPr>
          <a:lstStyle/>
          <a:p>
            <a:pPr fontAlgn="auto">
              <a:spcBef>
                <a:spcPts val="0"/>
              </a:spcBef>
              <a:spcAft>
                <a:spcPts val="0"/>
              </a:spcAft>
              <a:defRPr/>
            </a:pPr>
            <a:r>
              <a:rPr lang="en-US" dirty="0">
                <a:latin typeface="+mn-lt"/>
              </a:rPr>
              <a:t>To initiate the report:</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Select the report from the drop down menu.</a:t>
            </a:r>
          </a:p>
          <a:p>
            <a:pPr fontAlgn="auto">
              <a:spcBef>
                <a:spcPts val="0"/>
              </a:spcBef>
              <a:spcAft>
                <a:spcPts val="0"/>
              </a:spcAft>
              <a:defRPr/>
            </a:pPr>
            <a:r>
              <a:rPr lang="en-US" dirty="0">
                <a:latin typeface="+mn-lt"/>
              </a:rPr>
              <a:t> </a:t>
            </a:r>
          </a:p>
          <a:p>
            <a:pPr fontAlgn="auto">
              <a:spcBef>
                <a:spcPts val="0"/>
              </a:spcBef>
              <a:spcAft>
                <a:spcPts val="0"/>
              </a:spcAft>
              <a:defRPr/>
            </a:pPr>
            <a:r>
              <a:rPr lang="en-US" dirty="0">
                <a:latin typeface="+mn-lt"/>
              </a:rPr>
              <a:t>2.  Click the “Create”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9548" y="1676400"/>
            <a:ext cx="4940709" cy="5105400"/>
          </a:xfrm>
        </p:spPr>
      </p:pic>
      <p:sp>
        <p:nvSpPr>
          <p:cNvPr id="6" name="Oval 5"/>
          <p:cNvSpPr/>
          <p:nvPr/>
        </p:nvSpPr>
        <p:spPr>
          <a:xfrm>
            <a:off x="4419600" y="5029200"/>
            <a:ext cx="2133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43500" y="51816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Oval 7"/>
          <p:cNvSpPr/>
          <p:nvPr/>
        </p:nvSpPr>
        <p:spPr>
          <a:xfrm>
            <a:off x="6553200" y="5181600"/>
            <a:ext cx="457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92112" y="508635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Progress Report Menu</a:t>
            </a:r>
            <a:endParaRPr lang="en-US" dirty="0"/>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422400"/>
            <a:ext cx="4956175" cy="5283200"/>
          </a:xfrm>
        </p:spPr>
      </p:pic>
      <p:sp>
        <p:nvSpPr>
          <p:cNvPr id="37892" name="TextBox 4"/>
          <p:cNvSpPr txBox="1">
            <a:spLocks noChangeArrowheads="1"/>
          </p:cNvSpPr>
          <p:nvPr/>
        </p:nvSpPr>
        <p:spPr bwMode="auto">
          <a:xfrm>
            <a:off x="152400" y="1371600"/>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General Information Box lists the report title, the current status of the report, the due date of the report and the period that this report covers.</a:t>
            </a:r>
          </a:p>
          <a:p>
            <a:pPr eaLnBrk="1" hangingPunct="1">
              <a:buFontTx/>
              <a:buAutoNum type="arabicPeriod"/>
            </a:pPr>
            <a:r>
              <a:rPr lang="en-US"/>
              <a:t>Final Report:  Default is “no”.  This is correct until the last monthly narrative progress report (September).  If you tell the system “yes”, the system will not generate additional monthly narrative progress reports.</a:t>
            </a:r>
          </a:p>
          <a:p>
            <a:pPr eaLnBrk="1" hangingPunct="1">
              <a:buFontTx/>
              <a:buAutoNum type="arabicPeriod"/>
            </a:pPr>
            <a:r>
              <a:rPr lang="en-US"/>
              <a:t>Grant Report Forms:  List of all forms in the Narrative Progress Report.</a:t>
            </a:r>
          </a:p>
        </p:txBody>
      </p:sp>
      <p:sp>
        <p:nvSpPr>
          <p:cNvPr id="6" name="Oval 5"/>
          <p:cNvSpPr/>
          <p:nvPr/>
        </p:nvSpPr>
        <p:spPr>
          <a:xfrm>
            <a:off x="4343400" y="2514600"/>
            <a:ext cx="2133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781800" y="28956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629400" y="2514600"/>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6" name="TextBox 8"/>
          <p:cNvSpPr txBox="1">
            <a:spLocks noChangeArrowheads="1"/>
          </p:cNvSpPr>
          <p:nvPr/>
        </p:nvSpPr>
        <p:spPr bwMode="auto">
          <a:xfrm>
            <a:off x="6019800" y="2819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37897" name="TextBox 9"/>
          <p:cNvSpPr txBox="1">
            <a:spLocks noChangeArrowheads="1"/>
          </p:cNvSpPr>
          <p:nvPr/>
        </p:nvSpPr>
        <p:spPr bwMode="auto">
          <a:xfrm>
            <a:off x="7924800" y="2514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7898" name="TextBox 10"/>
          <p:cNvSpPr txBox="1">
            <a:spLocks noChangeArrowheads="1"/>
          </p:cNvSpPr>
          <p:nvPr/>
        </p:nvSpPr>
        <p:spPr bwMode="auto">
          <a:xfrm>
            <a:off x="8382000" y="31892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Progress Report</a:t>
            </a:r>
            <a:endParaRPr lang="en-US" dirty="0"/>
          </a:p>
        </p:txBody>
      </p:sp>
      <p:pic>
        <p:nvPicPr>
          <p:cNvPr id="389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90975" y="1447800"/>
            <a:ext cx="5003800" cy="5334000"/>
          </a:xfrm>
        </p:spPr>
      </p:pic>
      <p:sp>
        <p:nvSpPr>
          <p:cNvPr id="38916" name="TextBox 4"/>
          <p:cNvSpPr txBox="1">
            <a:spLocks noChangeArrowheads="1"/>
          </p:cNvSpPr>
          <p:nvPr/>
        </p:nvSpPr>
        <p:spPr bwMode="auto">
          <a:xfrm>
            <a:off x="152400" y="1600200"/>
            <a:ext cx="365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Click on the first Goal Progress to begin filling out the forms.</a:t>
            </a:r>
          </a:p>
          <a:p>
            <a:pPr eaLnBrk="1" hangingPunct="1"/>
            <a:endParaRPr lang="en-US"/>
          </a:p>
          <a:p>
            <a:pPr eaLnBrk="1" hangingPunct="1"/>
            <a:r>
              <a:rPr lang="en-US"/>
              <a:t>You will have a Goal Progress page for each goal you submitted in the grant.</a:t>
            </a:r>
          </a:p>
        </p:txBody>
      </p:sp>
      <p:sp>
        <p:nvSpPr>
          <p:cNvPr id="6" name="Oval 5"/>
          <p:cNvSpPr/>
          <p:nvPr/>
        </p:nvSpPr>
        <p:spPr>
          <a:xfrm>
            <a:off x="7010400" y="3048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Goal Progress</a:t>
            </a:r>
            <a:endParaRPr lang="en-US" dirty="0"/>
          </a:p>
        </p:txBody>
      </p:sp>
      <p:sp>
        <p:nvSpPr>
          <p:cNvPr id="5" name="TextBox 4"/>
          <p:cNvSpPr txBox="1"/>
          <p:nvPr/>
        </p:nvSpPr>
        <p:spPr>
          <a:xfrm>
            <a:off x="152400" y="1371600"/>
            <a:ext cx="3810000" cy="4832092"/>
          </a:xfrm>
          <a:prstGeom prst="rect">
            <a:avLst/>
          </a:prstGeom>
          <a:noFill/>
        </p:spPr>
        <p:txBody>
          <a:bodyPr>
            <a:spAutoFit/>
          </a:bodyPr>
          <a:lstStyle/>
          <a:p>
            <a:pPr fontAlgn="auto">
              <a:spcBef>
                <a:spcPts val="0"/>
              </a:spcBef>
              <a:spcAft>
                <a:spcPts val="0"/>
              </a:spcAft>
              <a:defRPr/>
            </a:pPr>
            <a:r>
              <a:rPr lang="en-US" sz="1400" dirty="0">
                <a:latin typeface="+mn-lt"/>
              </a:rPr>
              <a:t>The report pulls forward your goal, baseline and evaluation from your grant.</a:t>
            </a:r>
          </a:p>
          <a:p>
            <a:pPr fontAlgn="auto">
              <a:spcBef>
                <a:spcPts val="0"/>
              </a:spcBef>
              <a:spcAft>
                <a:spcPts val="0"/>
              </a:spcAft>
              <a:defRPr/>
            </a:pPr>
            <a:endParaRPr lang="en-US" sz="1400" dirty="0">
              <a:latin typeface="+mn-lt"/>
            </a:endParaRPr>
          </a:p>
          <a:p>
            <a:pPr marL="342900" indent="-342900" fontAlgn="auto">
              <a:spcBef>
                <a:spcPts val="0"/>
              </a:spcBef>
              <a:spcAft>
                <a:spcPts val="0"/>
              </a:spcAft>
              <a:buFontTx/>
              <a:buAutoNum type="arabicPeriod"/>
              <a:defRPr/>
            </a:pPr>
            <a:r>
              <a:rPr lang="en-US" sz="1400" dirty="0">
                <a:latin typeface="+mn-lt"/>
              </a:rPr>
              <a:t>Using your evaluation as a guide, enter the current status of the goal.  Example:  If your evaluation was “Number of people reached, number and types of materials distributed, number of news releases issued and media coverage received” your current status would read “This month we reached 5,432 people; distributed 500 impaired driving posters, 300 distracted driving posters, 1,000 Click It or Ticket magnets;  issued 3 media releases and the media covered 1 event.</a:t>
            </a:r>
          </a:p>
          <a:p>
            <a:pPr marL="342900" indent="-342900" fontAlgn="auto">
              <a:spcBef>
                <a:spcPts val="0"/>
              </a:spcBef>
              <a:spcAft>
                <a:spcPts val="0"/>
              </a:spcAft>
              <a:buFontTx/>
              <a:buAutoNum type="arabicPeriod"/>
              <a:defRPr/>
            </a:pPr>
            <a:r>
              <a:rPr lang="en-US" sz="1400" dirty="0" smtClean="0">
                <a:latin typeface="+mn-lt"/>
              </a:rPr>
              <a:t>Click “Save”.</a:t>
            </a:r>
          </a:p>
          <a:p>
            <a:pPr marL="342900" indent="-342900" fontAlgn="auto">
              <a:spcBef>
                <a:spcPts val="0"/>
              </a:spcBef>
              <a:spcAft>
                <a:spcPts val="0"/>
              </a:spcAft>
              <a:buFontTx/>
              <a:buAutoNum type="arabicPeriod"/>
              <a:defRPr/>
            </a:pPr>
            <a:r>
              <a:rPr lang="en-US" sz="1400" dirty="0"/>
              <a:t>If you have additional goals, use the </a:t>
            </a:r>
            <a:r>
              <a:rPr lang="en-US" sz="1400" dirty="0" smtClean="0"/>
              <a:t>drop down </a:t>
            </a:r>
            <a:r>
              <a:rPr lang="en-US" sz="1400" dirty="0"/>
              <a:t>and go buttons or the small next to proceed to the next page.</a:t>
            </a:r>
          </a:p>
          <a:p>
            <a:pPr marL="342900" indent="-342900" fontAlgn="auto">
              <a:spcBef>
                <a:spcPts val="0"/>
              </a:spcBef>
              <a:spcAft>
                <a:spcPts val="0"/>
              </a:spcAft>
              <a:buFontTx/>
              <a:buAutoNum type="arabicPeriod"/>
              <a:defRPr/>
            </a:pPr>
            <a:r>
              <a:rPr lang="en-US" sz="1400" dirty="0"/>
              <a:t>After completing the last goal result, click “Next</a:t>
            </a:r>
            <a:r>
              <a:rPr lang="en-US" sz="1400" dirty="0" smtClean="0"/>
              <a:t>”.</a:t>
            </a:r>
            <a:endParaRPr lang="en-US" sz="1400" dirty="0" smtClean="0">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1" y="1261037"/>
            <a:ext cx="5164584" cy="5520763"/>
          </a:xfrm>
        </p:spPr>
      </p:pic>
      <p:sp>
        <p:nvSpPr>
          <p:cNvPr id="8" name="Oval 7"/>
          <p:cNvSpPr/>
          <p:nvPr/>
        </p:nvSpPr>
        <p:spPr>
          <a:xfrm>
            <a:off x="5029200" y="3787646"/>
            <a:ext cx="3429000" cy="479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0" y="3200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2971800"/>
            <a:ext cx="2209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82000" y="3200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77000" y="3886200"/>
            <a:ext cx="4572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7810500" y="3429000"/>
            <a:ext cx="2667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7" name="TextBox 16"/>
          <p:cNvSpPr txBox="1"/>
          <p:nvPr/>
        </p:nvSpPr>
        <p:spPr>
          <a:xfrm>
            <a:off x="6172200" y="2716768"/>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8" name="TextBox 17"/>
          <p:cNvSpPr txBox="1"/>
          <p:nvPr/>
        </p:nvSpPr>
        <p:spPr>
          <a:xfrm>
            <a:off x="8686800" y="2971800"/>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Contact Information – Cambridge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4436395" cy="4724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56958813"/>
              </p:ext>
            </p:extLst>
          </p:nvPr>
        </p:nvGraphicFramePr>
        <p:xfrm>
          <a:off x="5334000" y="3886200"/>
          <a:ext cx="2381250" cy="2740025"/>
        </p:xfrm>
        <a:graphic>
          <a:graphicData uri="http://schemas.openxmlformats.org/drawingml/2006/table">
            <a:tbl>
              <a:tblPr firstRow="1" firstCol="1" bandRow="1">
                <a:tableStyleId>{5C22544A-7EE6-4342-B048-85BDC9FD1C3A}</a:tableStyleId>
              </a:tblPr>
              <a:tblGrid>
                <a:gridCol w="1068568"/>
                <a:gridCol w="1312682"/>
              </a:tblGrid>
              <a:tr h="225425">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Belmont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Carroll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New Philadelphia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Columbiana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Lisbon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Coshocton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Guernsey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Harrison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Jefferson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Monroe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Muskingum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Noble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Tuscarawas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New Philadelphia</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436395" y="2057400"/>
            <a:ext cx="4572000" cy="1754326"/>
          </a:xfrm>
          <a:prstGeom prst="rect">
            <a:avLst/>
          </a:prstGeom>
        </p:spPr>
        <p:txBody>
          <a:bodyPr>
            <a:spAutoFit/>
          </a:bodyPr>
          <a:lstStyle/>
          <a:p>
            <a:r>
              <a:rPr lang="en-US" b="1" dirty="0"/>
              <a:t>Contact Information:</a:t>
            </a:r>
            <a:endParaRPr lang="en-US" dirty="0"/>
          </a:p>
          <a:p>
            <a:r>
              <a:rPr lang="en-US" b="1" dirty="0" smtClean="0"/>
              <a:t>OTSO Planner - </a:t>
            </a:r>
            <a:r>
              <a:rPr lang="en-US" dirty="0" smtClean="0"/>
              <a:t>Michelle Liberati-Cobb:  </a:t>
            </a:r>
            <a:r>
              <a:rPr lang="en-US" dirty="0"/>
              <a:t>614/466-3250</a:t>
            </a:r>
          </a:p>
          <a:p>
            <a:r>
              <a:rPr lang="en-US" b="1" dirty="0" smtClean="0"/>
              <a:t>LEL - </a:t>
            </a:r>
            <a:r>
              <a:rPr lang="en-US" dirty="0" smtClean="0"/>
              <a:t>Rick Beverley:  330/697-1714</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4257059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sp>
        <p:nvSpPr>
          <p:cNvPr id="5" name="TextBox 4"/>
          <p:cNvSpPr txBox="1"/>
          <p:nvPr/>
        </p:nvSpPr>
        <p:spPr>
          <a:xfrm>
            <a:off x="152400" y="1371600"/>
            <a:ext cx="3810000" cy="4770537"/>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sz="1600" dirty="0">
                <a:latin typeface="+mn-lt"/>
              </a:rPr>
              <a:t>Enter any accomplishment during this reporting period.</a:t>
            </a:r>
          </a:p>
          <a:p>
            <a:pPr marL="342900" indent="-342900" fontAlgn="auto">
              <a:spcBef>
                <a:spcPts val="0"/>
              </a:spcBef>
              <a:spcAft>
                <a:spcPts val="0"/>
              </a:spcAft>
              <a:buFontTx/>
              <a:buAutoNum type="arabicPeriod"/>
              <a:defRPr/>
            </a:pPr>
            <a:r>
              <a:rPr lang="en-US" sz="1600" dirty="0">
                <a:latin typeface="+mn-lt"/>
              </a:rPr>
              <a:t>Enter any training conducted during this reporting period.</a:t>
            </a:r>
          </a:p>
          <a:p>
            <a:pPr marL="342900" indent="-342900" fontAlgn="auto">
              <a:spcBef>
                <a:spcPts val="0"/>
              </a:spcBef>
              <a:spcAft>
                <a:spcPts val="0"/>
              </a:spcAft>
              <a:buFontTx/>
              <a:buAutoNum type="arabicPeriod"/>
              <a:defRPr/>
            </a:pPr>
            <a:r>
              <a:rPr lang="en-US" sz="1600" dirty="0">
                <a:latin typeface="+mn-lt"/>
              </a:rPr>
              <a:t>Enter any Public Information &amp; Education efforts during this reporting period.</a:t>
            </a:r>
          </a:p>
          <a:p>
            <a:pPr marL="342900" indent="-342900" fontAlgn="auto">
              <a:spcBef>
                <a:spcPts val="0"/>
              </a:spcBef>
              <a:spcAft>
                <a:spcPts val="0"/>
              </a:spcAft>
              <a:buFontTx/>
              <a:buAutoNum type="arabicPeriod"/>
              <a:defRPr/>
            </a:pPr>
            <a:r>
              <a:rPr lang="en-US" sz="1600" dirty="0">
                <a:latin typeface="+mn-lt"/>
              </a:rPr>
              <a:t>Enter any partnerships made this month.</a:t>
            </a:r>
          </a:p>
          <a:p>
            <a:pPr marL="342900" indent="-342900" fontAlgn="auto">
              <a:spcBef>
                <a:spcPts val="0"/>
              </a:spcBef>
              <a:spcAft>
                <a:spcPts val="0"/>
              </a:spcAft>
              <a:buFontTx/>
              <a:buAutoNum type="arabicPeriod"/>
              <a:defRPr/>
            </a:pPr>
            <a:r>
              <a:rPr lang="en-US" sz="1600" dirty="0">
                <a:latin typeface="+mn-lt"/>
              </a:rPr>
              <a:t>Enter any challenges that occurred this reporting period.</a:t>
            </a:r>
          </a:p>
          <a:p>
            <a:pPr marL="342900" indent="-342900" fontAlgn="auto">
              <a:spcBef>
                <a:spcPts val="0"/>
              </a:spcBef>
              <a:spcAft>
                <a:spcPts val="0"/>
              </a:spcAft>
              <a:buFontTx/>
              <a:buAutoNum type="arabicPeriod"/>
              <a:defRPr/>
            </a:pPr>
            <a:r>
              <a:rPr lang="en-US" sz="1600" dirty="0">
                <a:latin typeface="+mn-lt"/>
              </a:rPr>
              <a:t>Enter any legislation during this reporting period.</a:t>
            </a:r>
          </a:p>
          <a:p>
            <a:pPr marL="342900" indent="-342900" fontAlgn="auto">
              <a:spcBef>
                <a:spcPts val="0"/>
              </a:spcBef>
              <a:spcAft>
                <a:spcPts val="0"/>
              </a:spcAft>
              <a:buFontTx/>
              <a:buAutoNum type="arabicPeriod"/>
              <a:defRPr/>
            </a:pPr>
            <a:r>
              <a:rPr lang="en-US" sz="1600" dirty="0" smtClean="0">
                <a:latin typeface="+mn-lt"/>
              </a:rPr>
              <a:t>Click </a:t>
            </a:r>
            <a:r>
              <a:rPr lang="en-US" sz="1600" dirty="0">
                <a:latin typeface="+mn-lt"/>
              </a:rPr>
              <a:t>“Save”.</a:t>
            </a:r>
          </a:p>
          <a:p>
            <a:pPr marL="342900" indent="-342900" fontAlgn="auto">
              <a:spcBef>
                <a:spcPts val="0"/>
              </a:spcBef>
              <a:spcAft>
                <a:spcPts val="0"/>
              </a:spcAft>
              <a:buFontTx/>
              <a:buAutoNum type="arabicPeriod"/>
              <a:defRPr/>
            </a:pPr>
            <a:r>
              <a:rPr lang="en-US" sz="1600" dirty="0">
                <a:latin typeface="+mn-lt"/>
              </a:rPr>
              <a:t> Click “Next”.</a:t>
            </a:r>
          </a:p>
          <a:p>
            <a:pPr marL="342900" indent="-342900" fontAlgn="auto">
              <a:spcBef>
                <a:spcPts val="0"/>
              </a:spcBef>
              <a:spcAft>
                <a:spcPts val="0"/>
              </a:spcAft>
              <a:buFontTx/>
              <a:buAutoNum type="arabicPeriod"/>
              <a:defRPr/>
            </a:pPr>
            <a:endParaRPr lang="en-US" sz="1600" dirty="0">
              <a:latin typeface="+mn-lt"/>
            </a:endParaRPr>
          </a:p>
          <a:p>
            <a:pPr fontAlgn="auto">
              <a:spcBef>
                <a:spcPts val="0"/>
              </a:spcBef>
              <a:spcAft>
                <a:spcPts val="0"/>
              </a:spcAft>
              <a:defRPr/>
            </a:pPr>
            <a:r>
              <a:rPr lang="en-US" sz="1600" b="1" dirty="0">
                <a:latin typeface="+mn-lt"/>
              </a:rPr>
              <a:t>Note:  If there was no activity in any of these fields for the reporting period, enter none or n/a.</a:t>
            </a:r>
          </a:p>
        </p:txBody>
      </p:sp>
      <p:sp>
        <p:nvSpPr>
          <p:cNvPr id="3" name="Rectangle 2"/>
          <p:cNvSpPr/>
          <p:nvPr/>
        </p:nvSpPr>
        <p:spPr>
          <a:xfrm>
            <a:off x="6934200" y="5638800"/>
            <a:ext cx="152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1447800"/>
            <a:ext cx="4995677" cy="5108809"/>
          </a:xfrm>
        </p:spPr>
      </p:pic>
      <p:sp>
        <p:nvSpPr>
          <p:cNvPr id="7" name="TextBox 6"/>
          <p:cNvSpPr txBox="1"/>
          <p:nvPr/>
        </p:nvSpPr>
        <p:spPr>
          <a:xfrm>
            <a:off x="4114800" y="19050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4114800" y="2743199"/>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TextBox 8"/>
          <p:cNvSpPr txBox="1"/>
          <p:nvPr/>
        </p:nvSpPr>
        <p:spPr>
          <a:xfrm>
            <a:off x="4114800" y="3505200"/>
            <a:ext cx="342900" cy="381000"/>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0" name="TextBox 9"/>
          <p:cNvSpPr txBox="1"/>
          <p:nvPr/>
        </p:nvSpPr>
        <p:spPr>
          <a:xfrm>
            <a:off x="4055952" y="4343400"/>
            <a:ext cx="342900" cy="381000"/>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11" name="TextBox 10"/>
          <p:cNvSpPr txBox="1"/>
          <p:nvPr/>
        </p:nvSpPr>
        <p:spPr>
          <a:xfrm>
            <a:off x="4055952" y="5105400"/>
            <a:ext cx="3429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12" name="TextBox 11"/>
          <p:cNvSpPr txBox="1"/>
          <p:nvPr/>
        </p:nvSpPr>
        <p:spPr>
          <a:xfrm>
            <a:off x="4055952" y="5943600"/>
            <a:ext cx="3429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13" name="Oval 12"/>
          <p:cNvSpPr/>
          <p:nvPr/>
        </p:nvSpPr>
        <p:spPr>
          <a:xfrm>
            <a:off x="7086600" y="1371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48600" y="1371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91400" y="1169757"/>
            <a:ext cx="45720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18" name="TextBox 17"/>
          <p:cNvSpPr txBox="1"/>
          <p:nvPr/>
        </p:nvSpPr>
        <p:spPr>
          <a:xfrm>
            <a:off x="8229600" y="1154668"/>
            <a:ext cx="304800" cy="369332"/>
          </a:xfrm>
          <a:prstGeom prst="rect">
            <a:avLst/>
          </a:prstGeom>
          <a:noFill/>
        </p:spPr>
        <p:txBody>
          <a:bodyPr wrap="square" rtlCol="0">
            <a:spAutoFit/>
          </a:bodyPr>
          <a:lstStyle/>
          <a:p>
            <a:r>
              <a:rPr lang="en-US" b="1" dirty="0" smtClean="0">
                <a:solidFill>
                  <a:srgbClr val="FF0000"/>
                </a:solidFill>
              </a:rPr>
              <a:t>8</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Meeting Form </a:t>
            </a:r>
            <a:endParaRPr lang="en-US" dirty="0"/>
          </a:p>
        </p:txBody>
      </p:sp>
      <p:pic>
        <p:nvPicPr>
          <p:cNvPr id="419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27150"/>
            <a:ext cx="5035550" cy="5454650"/>
          </a:xfrm>
        </p:spPr>
      </p:pic>
      <p:sp>
        <p:nvSpPr>
          <p:cNvPr id="5" name="TextBox 4"/>
          <p:cNvSpPr txBox="1"/>
          <p:nvPr/>
        </p:nvSpPr>
        <p:spPr>
          <a:xfrm>
            <a:off x="152400" y="1295400"/>
            <a:ext cx="3733800" cy="5354638"/>
          </a:xfrm>
          <a:prstGeom prst="rect">
            <a:avLst/>
          </a:prstGeom>
          <a:noFill/>
        </p:spPr>
        <p:txBody>
          <a:bodyPr>
            <a:spAutoFit/>
          </a:bodyPr>
          <a:lstStyle/>
          <a:p>
            <a:pPr fontAlgn="auto">
              <a:spcBef>
                <a:spcPts val="0"/>
              </a:spcBef>
              <a:spcAft>
                <a:spcPts val="0"/>
              </a:spcAft>
              <a:defRPr/>
            </a:pPr>
            <a:r>
              <a:rPr lang="en-US" dirty="0">
                <a:latin typeface="+mn-lt"/>
              </a:rPr>
              <a:t>Use this form to report any meetings conducted during the month.  This form may not be assigned to all grants.  </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If no meetings were conducted, check the “No Activity” box.</a:t>
            </a:r>
          </a:p>
          <a:p>
            <a:pPr marL="342900" indent="-342900" fontAlgn="auto">
              <a:spcBef>
                <a:spcPts val="0"/>
              </a:spcBef>
              <a:spcAft>
                <a:spcPts val="0"/>
              </a:spcAft>
              <a:buFontTx/>
              <a:buAutoNum type="arabicPeriod"/>
              <a:defRPr/>
            </a:pPr>
            <a:r>
              <a:rPr lang="en-US" dirty="0">
                <a:latin typeface="+mn-lt"/>
              </a:rPr>
              <a:t>Select Meeting Type from drop down.</a:t>
            </a:r>
          </a:p>
          <a:p>
            <a:pPr marL="342900" indent="-342900" fontAlgn="auto">
              <a:spcBef>
                <a:spcPts val="0"/>
              </a:spcBef>
              <a:spcAft>
                <a:spcPts val="0"/>
              </a:spcAft>
              <a:buFontTx/>
              <a:buAutoNum type="arabicPeriod"/>
              <a:defRPr/>
            </a:pPr>
            <a:r>
              <a:rPr lang="en-US" dirty="0">
                <a:latin typeface="+mn-lt"/>
              </a:rPr>
              <a:t>Enter the meeting name.</a:t>
            </a:r>
          </a:p>
          <a:p>
            <a:pPr marL="342900" indent="-342900" fontAlgn="auto">
              <a:spcBef>
                <a:spcPts val="0"/>
              </a:spcBef>
              <a:spcAft>
                <a:spcPts val="0"/>
              </a:spcAft>
              <a:buFontTx/>
              <a:buAutoNum type="arabicPeriod"/>
              <a:defRPr/>
            </a:pPr>
            <a:r>
              <a:rPr lang="en-US" dirty="0">
                <a:latin typeface="+mn-lt"/>
              </a:rPr>
              <a:t>Enter the date of the meeting.</a:t>
            </a:r>
          </a:p>
          <a:p>
            <a:pPr marL="342900" indent="-342900" fontAlgn="auto">
              <a:spcBef>
                <a:spcPts val="0"/>
              </a:spcBef>
              <a:spcAft>
                <a:spcPts val="0"/>
              </a:spcAft>
              <a:buFontTx/>
              <a:buAutoNum type="arabicPeriod"/>
              <a:defRPr/>
            </a:pPr>
            <a:r>
              <a:rPr lang="en-US" dirty="0">
                <a:latin typeface="+mn-lt"/>
              </a:rPr>
              <a:t>Enter the number of people who attended the meeting.</a:t>
            </a:r>
          </a:p>
          <a:p>
            <a:pPr marL="342900" indent="-342900" fontAlgn="auto">
              <a:spcBef>
                <a:spcPts val="0"/>
              </a:spcBef>
              <a:spcAft>
                <a:spcPts val="0"/>
              </a:spcAft>
              <a:buFontTx/>
              <a:buAutoNum type="arabicPeriod"/>
              <a:defRPr/>
            </a:pPr>
            <a:r>
              <a:rPr lang="en-US" dirty="0">
                <a:latin typeface="+mn-lt"/>
              </a:rPr>
              <a:t>Enter the purpose of the meeting.</a:t>
            </a:r>
          </a:p>
          <a:p>
            <a:pPr marL="342900" indent="-342900" fontAlgn="auto">
              <a:spcBef>
                <a:spcPts val="0"/>
              </a:spcBef>
              <a:spcAft>
                <a:spcPts val="0"/>
              </a:spcAft>
              <a:buFontTx/>
              <a:buAutoNum type="arabicPeriod"/>
              <a:defRPr/>
            </a:pPr>
            <a:r>
              <a:rPr lang="en-US" dirty="0">
                <a:latin typeface="+mn-lt"/>
              </a:rPr>
              <a:t>Enter the accomplishments of the meeting.</a:t>
            </a:r>
          </a:p>
          <a:p>
            <a:pPr marL="342900" indent="-342900" fontAlgn="auto">
              <a:spcBef>
                <a:spcPts val="0"/>
              </a:spcBef>
              <a:spcAft>
                <a:spcPts val="0"/>
              </a:spcAft>
              <a:buFontTx/>
              <a:buAutoNum type="arabicPeriod"/>
              <a:defRPr/>
            </a:pPr>
            <a:r>
              <a:rPr lang="en-US" dirty="0">
                <a:latin typeface="+mn-lt"/>
              </a:rPr>
              <a:t>Click “Save”.</a:t>
            </a:r>
          </a:p>
          <a:p>
            <a:pPr fontAlgn="auto">
              <a:spcBef>
                <a:spcPts val="0"/>
              </a:spcBef>
              <a:spcAft>
                <a:spcPts val="0"/>
              </a:spcAft>
              <a:defRPr/>
            </a:pPr>
            <a:endParaRPr lang="en-US" dirty="0">
              <a:latin typeface="+mn-lt"/>
            </a:endParaRPr>
          </a:p>
        </p:txBody>
      </p:sp>
      <p:sp>
        <p:nvSpPr>
          <p:cNvPr id="6" name="Oval 5"/>
          <p:cNvSpPr/>
          <p:nvPr/>
        </p:nvSpPr>
        <p:spPr>
          <a:xfrm>
            <a:off x="4343400" y="3352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334000" y="3505200"/>
            <a:ext cx="2209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334000" y="3657600"/>
            <a:ext cx="609600" cy="176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334000" y="3833813"/>
            <a:ext cx="609600" cy="204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343400" y="4191000"/>
            <a:ext cx="411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381500" y="4800600"/>
            <a:ext cx="4114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343400" y="320040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162800" y="2895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7" name="TextBox 13"/>
          <p:cNvSpPr txBox="1">
            <a:spLocks noChangeArrowheads="1"/>
          </p:cNvSpPr>
          <p:nvPr/>
        </p:nvSpPr>
        <p:spPr bwMode="auto">
          <a:xfrm>
            <a:off x="4038600" y="30591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1998" name="TextBox 14"/>
          <p:cNvSpPr txBox="1">
            <a:spLocks noChangeArrowheads="1"/>
          </p:cNvSpPr>
          <p:nvPr/>
        </p:nvSpPr>
        <p:spPr bwMode="auto">
          <a:xfrm>
            <a:off x="5257800" y="32242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1999" name="TextBox 15"/>
          <p:cNvSpPr txBox="1">
            <a:spLocks noChangeArrowheads="1"/>
          </p:cNvSpPr>
          <p:nvPr/>
        </p:nvSpPr>
        <p:spPr bwMode="auto">
          <a:xfrm>
            <a:off x="7620000" y="34099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2000" name="TextBox 16"/>
          <p:cNvSpPr txBox="1">
            <a:spLocks noChangeArrowheads="1"/>
          </p:cNvSpPr>
          <p:nvPr/>
        </p:nvSpPr>
        <p:spPr bwMode="auto">
          <a:xfrm>
            <a:off x="5105400" y="354965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42001" name="TextBox 17"/>
          <p:cNvSpPr txBox="1">
            <a:spLocks noChangeArrowheads="1"/>
          </p:cNvSpPr>
          <p:nvPr/>
        </p:nvSpPr>
        <p:spPr bwMode="auto">
          <a:xfrm>
            <a:off x="5967413" y="377825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42002" name="TextBox 18"/>
          <p:cNvSpPr txBox="1">
            <a:spLocks noChangeArrowheads="1"/>
          </p:cNvSpPr>
          <p:nvPr/>
        </p:nvSpPr>
        <p:spPr bwMode="auto">
          <a:xfrm>
            <a:off x="6400800" y="41910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
        <p:nvSpPr>
          <p:cNvPr id="42003" name="TextBox 19"/>
          <p:cNvSpPr txBox="1">
            <a:spLocks noChangeArrowheads="1"/>
          </p:cNvSpPr>
          <p:nvPr/>
        </p:nvSpPr>
        <p:spPr bwMode="auto">
          <a:xfrm>
            <a:off x="6438900" y="49530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7</a:t>
            </a:r>
          </a:p>
        </p:txBody>
      </p:sp>
      <p:sp>
        <p:nvSpPr>
          <p:cNvPr id="42004" name="TextBox 20"/>
          <p:cNvSpPr txBox="1">
            <a:spLocks noChangeArrowheads="1"/>
          </p:cNvSpPr>
          <p:nvPr/>
        </p:nvSpPr>
        <p:spPr bwMode="auto">
          <a:xfrm>
            <a:off x="6942138" y="2678113"/>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Meeting Form</a:t>
            </a:r>
            <a:endParaRPr lang="en-US" dirty="0"/>
          </a:p>
        </p:txBody>
      </p:sp>
      <p:pic>
        <p:nvPicPr>
          <p:cNvPr id="430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33500"/>
            <a:ext cx="4959350" cy="5372100"/>
          </a:xfrm>
        </p:spPr>
      </p:pic>
      <p:sp>
        <p:nvSpPr>
          <p:cNvPr id="5" name="TextBox 4"/>
          <p:cNvSpPr txBox="1"/>
          <p:nvPr/>
        </p:nvSpPr>
        <p:spPr>
          <a:xfrm>
            <a:off x="152400" y="1371600"/>
            <a:ext cx="3733800" cy="2585323"/>
          </a:xfrm>
          <a:prstGeom prst="rect">
            <a:avLst/>
          </a:prstGeom>
          <a:noFill/>
        </p:spPr>
        <p:txBody>
          <a:bodyPr>
            <a:spAutoFit/>
          </a:bodyPr>
          <a:lstStyle/>
          <a:p>
            <a:pPr fontAlgn="auto">
              <a:spcBef>
                <a:spcPts val="0"/>
              </a:spcBef>
              <a:spcAft>
                <a:spcPts val="0"/>
              </a:spcAft>
              <a:defRPr/>
            </a:pPr>
            <a:r>
              <a:rPr lang="en-US" dirty="0">
                <a:latin typeface="+mn-lt"/>
              </a:rPr>
              <a:t>After hitting save, allow the page to process.</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If you need to enter another form, hit “Add” and repeat steps 1 </a:t>
            </a:r>
            <a:r>
              <a:rPr lang="en-US" dirty="0" smtClean="0">
                <a:latin typeface="+mn-lt"/>
              </a:rPr>
              <a:t>- 8 </a:t>
            </a:r>
            <a:r>
              <a:rPr lang="en-US" dirty="0">
                <a:latin typeface="+mn-lt"/>
              </a:rPr>
              <a:t>on the previous slide.</a:t>
            </a:r>
          </a:p>
          <a:p>
            <a:pPr marL="342900" indent="-342900" fontAlgn="auto">
              <a:spcBef>
                <a:spcPts val="0"/>
              </a:spcBef>
              <a:spcAft>
                <a:spcPts val="0"/>
              </a:spcAft>
              <a:buFont typeface="+mj-lt"/>
              <a:buAutoNum type="arabicPeriod"/>
              <a:defRPr/>
            </a:pPr>
            <a:r>
              <a:rPr lang="en-US" dirty="0">
                <a:latin typeface="+mn-lt"/>
              </a:rPr>
              <a:t>Once you are done entering meetings, click “Next”.</a:t>
            </a:r>
          </a:p>
        </p:txBody>
      </p:sp>
      <p:sp>
        <p:nvSpPr>
          <p:cNvPr id="6" name="Oval 5"/>
          <p:cNvSpPr/>
          <p:nvPr/>
        </p:nvSpPr>
        <p:spPr>
          <a:xfrm>
            <a:off x="67818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2296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5" name="TextBox 7"/>
          <p:cNvSpPr txBox="1">
            <a:spLocks noChangeArrowheads="1"/>
          </p:cNvSpPr>
          <p:nvPr/>
        </p:nvSpPr>
        <p:spPr bwMode="auto">
          <a:xfrm>
            <a:off x="6934200" y="3124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3016" name="TextBox 8"/>
          <p:cNvSpPr txBox="1">
            <a:spLocks noChangeArrowheads="1"/>
          </p:cNvSpPr>
          <p:nvPr/>
        </p:nvSpPr>
        <p:spPr bwMode="auto">
          <a:xfrm>
            <a:off x="8382000" y="3124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Event/Activity Form</a:t>
            </a:r>
            <a:endParaRPr lang="en-US" dirty="0"/>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06825" y="1447800"/>
            <a:ext cx="5235575" cy="5181600"/>
          </a:xfrm>
        </p:spPr>
      </p:pic>
      <p:sp>
        <p:nvSpPr>
          <p:cNvPr id="3" name="TextBox 2"/>
          <p:cNvSpPr txBox="1"/>
          <p:nvPr/>
        </p:nvSpPr>
        <p:spPr>
          <a:xfrm>
            <a:off x="76200" y="1295400"/>
            <a:ext cx="3810000" cy="6202363"/>
          </a:xfrm>
          <a:prstGeom prst="rect">
            <a:avLst/>
          </a:prstGeom>
          <a:noFill/>
        </p:spPr>
        <p:txBody>
          <a:bodyPr>
            <a:spAutoFit/>
          </a:bodyPr>
          <a:lstStyle/>
          <a:p>
            <a:pPr fontAlgn="auto">
              <a:spcBef>
                <a:spcPts val="0"/>
              </a:spcBef>
              <a:spcAft>
                <a:spcPts val="0"/>
              </a:spcAft>
              <a:defRPr/>
            </a:pPr>
            <a:r>
              <a:rPr lang="en-US" sz="1200" dirty="0">
                <a:latin typeface="+mn-lt"/>
              </a:rPr>
              <a:t>You must complete an Event/Activity form for each event or activity completed during the month.  Do not complete a form for meetings, work on a project (Ex.  In October you spent time planning an event/activity that is going to take place in December – the planning is not an event/activity.  You only complete a form for the actual event/activity). </a:t>
            </a:r>
            <a:r>
              <a:rPr lang="en-US" sz="1200" b="1" dirty="0">
                <a:latin typeface="+mn-lt"/>
              </a:rPr>
              <a:t>This form may not be assigned to all grants. </a:t>
            </a:r>
          </a:p>
          <a:p>
            <a:pPr fontAlgn="auto">
              <a:spcBef>
                <a:spcPts val="0"/>
              </a:spcBef>
              <a:spcAft>
                <a:spcPts val="0"/>
              </a:spcAft>
              <a:defRPr/>
            </a:pPr>
            <a:endParaRPr lang="en-US" sz="800" dirty="0">
              <a:latin typeface="+mn-lt"/>
            </a:endParaRPr>
          </a:p>
          <a:p>
            <a:pPr marL="342900" indent="-342900" fontAlgn="auto">
              <a:spcBef>
                <a:spcPts val="0"/>
              </a:spcBef>
              <a:spcAft>
                <a:spcPts val="0"/>
              </a:spcAft>
              <a:buFontTx/>
              <a:buAutoNum type="arabicPeriod"/>
              <a:defRPr/>
            </a:pPr>
            <a:r>
              <a:rPr lang="en-US" sz="1200" dirty="0">
                <a:latin typeface="+mn-lt"/>
              </a:rPr>
              <a:t>If no events/activities were conducted this month, check the “No Activity” box.</a:t>
            </a:r>
          </a:p>
          <a:p>
            <a:pPr marL="342900" indent="-342900" fontAlgn="auto">
              <a:spcBef>
                <a:spcPts val="0"/>
              </a:spcBef>
              <a:spcAft>
                <a:spcPts val="0"/>
              </a:spcAft>
              <a:buFontTx/>
              <a:buAutoNum type="arabicPeriod"/>
              <a:defRPr/>
            </a:pPr>
            <a:r>
              <a:rPr lang="en-US" sz="1200" dirty="0">
                <a:latin typeface="+mn-lt"/>
              </a:rPr>
              <a:t>Select whether the event/activity is grant </a:t>
            </a:r>
            <a:r>
              <a:rPr lang="en-US" sz="1200" dirty="0" smtClean="0">
                <a:latin typeface="+mn-lt"/>
              </a:rPr>
              <a:t>funded or </a:t>
            </a:r>
            <a:r>
              <a:rPr lang="en-US" sz="1200" dirty="0">
                <a:latin typeface="+mn-lt"/>
              </a:rPr>
              <a:t>in-kind.  If the grant is paying for any part of the event/activity (labor hours, supplies, etc.) select grant funded.  If the grant isn’t paying for any part, select in-kind.</a:t>
            </a:r>
          </a:p>
          <a:p>
            <a:pPr marL="342900" indent="-342900" fontAlgn="auto">
              <a:spcBef>
                <a:spcPts val="0"/>
              </a:spcBef>
              <a:spcAft>
                <a:spcPts val="0"/>
              </a:spcAft>
              <a:buFontTx/>
              <a:buAutoNum type="arabicPeriod"/>
              <a:defRPr/>
            </a:pPr>
            <a:r>
              <a:rPr lang="en-US" sz="1200" dirty="0">
                <a:latin typeface="+mn-lt"/>
              </a:rPr>
              <a:t>Enter the name of the event/activity.</a:t>
            </a:r>
          </a:p>
          <a:p>
            <a:pPr marL="342900" indent="-342900" fontAlgn="auto">
              <a:spcBef>
                <a:spcPts val="0"/>
              </a:spcBef>
              <a:spcAft>
                <a:spcPts val="0"/>
              </a:spcAft>
              <a:buFontTx/>
              <a:buAutoNum type="arabicPeriod"/>
              <a:defRPr/>
            </a:pPr>
            <a:r>
              <a:rPr lang="en-US" sz="1200" dirty="0">
                <a:latin typeface="+mn-lt"/>
              </a:rPr>
              <a:t>Enter the date of the event/activity.</a:t>
            </a:r>
          </a:p>
          <a:p>
            <a:pPr marL="342900" indent="-342900" fontAlgn="auto">
              <a:spcBef>
                <a:spcPts val="0"/>
              </a:spcBef>
              <a:spcAft>
                <a:spcPts val="0"/>
              </a:spcAft>
              <a:buFontTx/>
              <a:buAutoNum type="arabicPeriod"/>
              <a:defRPr/>
            </a:pPr>
            <a:r>
              <a:rPr lang="en-US" sz="1200" dirty="0">
                <a:latin typeface="+mn-lt"/>
              </a:rPr>
              <a:t>Enter the location of the event/activity.</a:t>
            </a:r>
          </a:p>
          <a:p>
            <a:pPr marL="342900" indent="-342900" fontAlgn="auto">
              <a:spcBef>
                <a:spcPts val="0"/>
              </a:spcBef>
              <a:spcAft>
                <a:spcPts val="0"/>
              </a:spcAft>
              <a:buFontTx/>
              <a:buAutoNum type="arabicPeriod"/>
              <a:defRPr/>
            </a:pPr>
            <a:r>
              <a:rPr lang="en-US" sz="1200" dirty="0">
                <a:latin typeface="+mn-lt"/>
              </a:rPr>
              <a:t>Enter the number of people reached.</a:t>
            </a:r>
          </a:p>
          <a:p>
            <a:pPr marL="342900" indent="-342900" fontAlgn="auto">
              <a:spcBef>
                <a:spcPts val="0"/>
              </a:spcBef>
              <a:spcAft>
                <a:spcPts val="0"/>
              </a:spcAft>
              <a:buFontTx/>
              <a:buAutoNum type="arabicPeriod"/>
              <a:defRPr/>
            </a:pPr>
            <a:r>
              <a:rPr lang="en-US" sz="1200" dirty="0">
                <a:latin typeface="+mn-lt"/>
              </a:rPr>
              <a:t>Enter the population reached (</a:t>
            </a:r>
            <a:r>
              <a:rPr lang="en-US" sz="1200" dirty="0" err="1">
                <a:latin typeface="+mn-lt"/>
              </a:rPr>
              <a:t>hispanic</a:t>
            </a:r>
            <a:r>
              <a:rPr lang="en-US" sz="1200" dirty="0">
                <a:latin typeface="+mn-lt"/>
              </a:rPr>
              <a:t>, teens, adults, etc.)</a:t>
            </a:r>
          </a:p>
          <a:p>
            <a:pPr marL="342900" indent="-342900" fontAlgn="auto">
              <a:spcBef>
                <a:spcPts val="0"/>
              </a:spcBef>
              <a:spcAft>
                <a:spcPts val="0"/>
              </a:spcAft>
              <a:buFontTx/>
              <a:buAutoNum type="arabicPeriod"/>
              <a:defRPr/>
            </a:pPr>
            <a:r>
              <a:rPr lang="en-US" sz="1200" dirty="0">
                <a:latin typeface="+mn-lt"/>
              </a:rPr>
              <a:t>Check the box or boxes that describe the focus of the event/activity.  If you select “other”, you must describe what the focus is in the box provided.</a:t>
            </a:r>
          </a:p>
          <a:p>
            <a:pPr marL="342900" indent="-342900" fontAlgn="auto">
              <a:spcBef>
                <a:spcPts val="0"/>
              </a:spcBef>
              <a:spcAft>
                <a:spcPts val="0"/>
              </a:spcAft>
              <a:buFontTx/>
              <a:buAutoNum type="arabicPeriod"/>
              <a:defRPr/>
            </a:pPr>
            <a:r>
              <a:rPr lang="en-US" sz="1200" dirty="0">
                <a:latin typeface="+mn-lt"/>
              </a:rPr>
              <a:t>Enter the branded message or messages that were used.</a:t>
            </a:r>
          </a:p>
          <a:p>
            <a:pPr marL="342900" indent="-342900" fontAlgn="auto">
              <a:spcBef>
                <a:spcPts val="0"/>
              </a:spcBef>
              <a:spcAft>
                <a:spcPts val="0"/>
              </a:spcAft>
              <a:buFontTx/>
              <a:buAutoNum type="arabicPeriod"/>
              <a:defRPr/>
            </a:pPr>
            <a:endParaRPr lang="en-US" sz="800" dirty="0">
              <a:latin typeface="+mn-lt"/>
            </a:endParaRPr>
          </a:p>
          <a:p>
            <a:pPr fontAlgn="auto">
              <a:spcBef>
                <a:spcPts val="0"/>
              </a:spcBef>
              <a:spcAft>
                <a:spcPts val="0"/>
              </a:spcAft>
              <a:defRPr/>
            </a:pPr>
            <a:r>
              <a:rPr lang="en-US" sz="1200" b="1" dirty="0">
                <a:latin typeface="+mn-lt"/>
              </a:rPr>
              <a:t>Continued on next slide.</a:t>
            </a:r>
          </a:p>
          <a:p>
            <a:pPr fontAlgn="auto">
              <a:spcBef>
                <a:spcPts val="0"/>
              </a:spcBef>
              <a:spcAft>
                <a:spcPts val="0"/>
              </a:spcAft>
              <a:defRPr/>
            </a:pPr>
            <a:endParaRPr lang="en-US" sz="1200" dirty="0">
              <a:latin typeface="+mn-lt"/>
            </a:endParaRPr>
          </a:p>
          <a:p>
            <a:pPr marL="342900" indent="-342900" fontAlgn="auto">
              <a:spcBef>
                <a:spcPts val="0"/>
              </a:spcBef>
              <a:spcAft>
                <a:spcPts val="0"/>
              </a:spcAft>
              <a:buFontTx/>
              <a:buAutoNum type="arabicPeriod"/>
              <a:defRPr/>
            </a:pPr>
            <a:endParaRPr lang="en-US" dirty="0">
              <a:latin typeface="+mn-lt"/>
            </a:endParaRPr>
          </a:p>
        </p:txBody>
      </p:sp>
      <p:sp>
        <p:nvSpPr>
          <p:cNvPr id="5" name="Oval 4"/>
          <p:cNvSpPr/>
          <p:nvPr/>
        </p:nvSpPr>
        <p:spPr>
          <a:xfrm>
            <a:off x="4038600" y="167640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038600" y="1828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724400" y="1981200"/>
            <a:ext cx="1981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724400" y="2522538"/>
            <a:ext cx="5334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724400" y="2743200"/>
            <a:ext cx="1981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724400" y="3124200"/>
            <a:ext cx="609600" cy="260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8600" y="3657600"/>
            <a:ext cx="3810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152900" y="6172200"/>
            <a:ext cx="3695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Brace 12"/>
          <p:cNvSpPr/>
          <p:nvPr/>
        </p:nvSpPr>
        <p:spPr>
          <a:xfrm>
            <a:off x="5562600" y="4038600"/>
            <a:ext cx="381000" cy="1828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4046" name="TextBox 13"/>
          <p:cNvSpPr txBox="1">
            <a:spLocks noChangeArrowheads="1"/>
          </p:cNvSpPr>
          <p:nvPr/>
        </p:nvSpPr>
        <p:spPr bwMode="auto">
          <a:xfrm>
            <a:off x="4343400" y="1549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4047" name="TextBox 14"/>
          <p:cNvSpPr txBox="1">
            <a:spLocks noChangeArrowheads="1"/>
          </p:cNvSpPr>
          <p:nvPr/>
        </p:nvSpPr>
        <p:spPr bwMode="auto">
          <a:xfrm>
            <a:off x="4724400" y="1711325"/>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4048" name="TextBox 15"/>
          <p:cNvSpPr txBox="1">
            <a:spLocks noChangeArrowheads="1"/>
          </p:cNvSpPr>
          <p:nvPr/>
        </p:nvSpPr>
        <p:spPr bwMode="auto">
          <a:xfrm>
            <a:off x="5486400" y="2016125"/>
            <a:ext cx="34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4049" name="TextBox 16"/>
          <p:cNvSpPr txBox="1">
            <a:spLocks noChangeArrowheads="1"/>
          </p:cNvSpPr>
          <p:nvPr/>
        </p:nvSpPr>
        <p:spPr bwMode="auto">
          <a:xfrm>
            <a:off x="4457700" y="2376488"/>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44050" name="TextBox 17"/>
          <p:cNvSpPr txBox="1">
            <a:spLocks noChangeArrowheads="1"/>
          </p:cNvSpPr>
          <p:nvPr/>
        </p:nvSpPr>
        <p:spPr bwMode="auto">
          <a:xfrm>
            <a:off x="5554663" y="2667000"/>
            <a:ext cx="190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44051" name="TextBox 18"/>
          <p:cNvSpPr txBox="1">
            <a:spLocks noChangeArrowheads="1"/>
          </p:cNvSpPr>
          <p:nvPr/>
        </p:nvSpPr>
        <p:spPr bwMode="auto">
          <a:xfrm>
            <a:off x="4933950" y="3070225"/>
            <a:ext cx="19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
        <p:nvSpPr>
          <p:cNvPr id="44052" name="TextBox 19"/>
          <p:cNvSpPr txBox="1">
            <a:spLocks noChangeArrowheads="1"/>
          </p:cNvSpPr>
          <p:nvPr/>
        </p:nvSpPr>
        <p:spPr bwMode="auto">
          <a:xfrm>
            <a:off x="5767388" y="3581400"/>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7</a:t>
            </a:r>
          </a:p>
        </p:txBody>
      </p:sp>
      <p:sp>
        <p:nvSpPr>
          <p:cNvPr id="44053" name="TextBox 20"/>
          <p:cNvSpPr txBox="1">
            <a:spLocks noChangeArrowheads="1"/>
          </p:cNvSpPr>
          <p:nvPr/>
        </p:nvSpPr>
        <p:spPr bwMode="auto">
          <a:xfrm>
            <a:off x="6000750" y="4724400"/>
            <a:ext cx="24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a:t>
            </a:r>
          </a:p>
        </p:txBody>
      </p:sp>
      <p:sp>
        <p:nvSpPr>
          <p:cNvPr id="44054" name="TextBox 21"/>
          <p:cNvSpPr txBox="1">
            <a:spLocks noChangeArrowheads="1"/>
          </p:cNvSpPr>
          <p:nvPr/>
        </p:nvSpPr>
        <p:spPr bwMode="auto">
          <a:xfrm>
            <a:off x="5715000" y="62484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Event/Activity Form, cont.</a:t>
            </a:r>
            <a:endParaRPr lang="en-US" dirty="0"/>
          </a:p>
        </p:txBody>
      </p:sp>
      <p:pic>
        <p:nvPicPr>
          <p:cNvPr id="450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31913"/>
            <a:ext cx="5075238" cy="5449887"/>
          </a:xfrm>
        </p:spPr>
      </p:pic>
      <p:sp>
        <p:nvSpPr>
          <p:cNvPr id="3" name="TextBox 2"/>
          <p:cNvSpPr txBox="1"/>
          <p:nvPr/>
        </p:nvSpPr>
        <p:spPr>
          <a:xfrm>
            <a:off x="76200" y="1295400"/>
            <a:ext cx="3657600" cy="5540375"/>
          </a:xfrm>
          <a:prstGeom prst="rect">
            <a:avLst/>
          </a:prstGeom>
          <a:noFill/>
        </p:spPr>
        <p:txBody>
          <a:bodyPr>
            <a:spAutoFit/>
          </a:bodyPr>
          <a:lstStyle/>
          <a:p>
            <a:pPr marL="342900" indent="-342900" fontAlgn="auto">
              <a:spcBef>
                <a:spcPts val="0"/>
              </a:spcBef>
              <a:spcAft>
                <a:spcPts val="0"/>
              </a:spcAft>
              <a:buFontTx/>
              <a:buAutoNum type="arabicPeriod"/>
              <a:defRPr/>
            </a:pPr>
            <a:r>
              <a:rPr lang="en-US" sz="1600" dirty="0">
                <a:latin typeface="+mn-lt"/>
              </a:rPr>
              <a:t>Check the box or boxes that describe how you promoted the event/activity prior to day of the event/activity. If you select “other”, you must describe how in the box provided.</a:t>
            </a:r>
          </a:p>
          <a:p>
            <a:pPr marL="342900" indent="-342900" fontAlgn="auto">
              <a:spcBef>
                <a:spcPts val="0"/>
              </a:spcBef>
              <a:spcAft>
                <a:spcPts val="0"/>
              </a:spcAft>
              <a:buFontTx/>
              <a:buAutoNum type="arabicPeriod"/>
              <a:defRPr/>
            </a:pPr>
            <a:r>
              <a:rPr lang="en-US" sz="1600" dirty="0">
                <a:latin typeface="+mn-lt"/>
              </a:rPr>
              <a:t>Check the box or boxes that describe how you promoted during the event/activity. If you select “other”, you must describe how in the box provided.</a:t>
            </a:r>
          </a:p>
          <a:p>
            <a:pPr marL="342900" indent="-342900" fontAlgn="auto">
              <a:spcBef>
                <a:spcPts val="0"/>
              </a:spcBef>
              <a:spcAft>
                <a:spcPts val="0"/>
              </a:spcAft>
              <a:buFontTx/>
              <a:buAutoNum type="arabicPeriod"/>
              <a:defRPr/>
            </a:pPr>
            <a:r>
              <a:rPr lang="en-US" sz="1600" dirty="0">
                <a:latin typeface="+mn-lt"/>
              </a:rPr>
              <a:t>Check the box or boxes that describe what was done at the event/activity.  If you select “other”, you must describe what else was done in the box provided.</a:t>
            </a:r>
          </a:p>
          <a:p>
            <a:pPr marL="342900" indent="-342900" fontAlgn="auto">
              <a:spcBef>
                <a:spcPts val="0"/>
              </a:spcBef>
              <a:spcAft>
                <a:spcPts val="0"/>
              </a:spcAft>
              <a:buFontTx/>
              <a:buAutoNum type="arabicPeriod"/>
              <a:defRPr/>
            </a:pPr>
            <a:r>
              <a:rPr lang="en-US" sz="1600" dirty="0">
                <a:latin typeface="+mn-lt"/>
              </a:rPr>
              <a:t>Answer whether or not there were any monetary donations contributed to this event/activity.</a:t>
            </a:r>
          </a:p>
          <a:p>
            <a:pPr marL="342900" indent="-342900" fontAlgn="auto">
              <a:spcBef>
                <a:spcPts val="0"/>
              </a:spcBef>
              <a:spcAft>
                <a:spcPts val="0"/>
              </a:spcAft>
              <a:buFontTx/>
              <a:buAutoNum type="arabicPeriod"/>
              <a:defRPr/>
            </a:pPr>
            <a:endParaRPr lang="en-US" sz="1600" dirty="0">
              <a:latin typeface="+mn-lt"/>
            </a:endParaRPr>
          </a:p>
          <a:p>
            <a:pPr fontAlgn="auto">
              <a:spcBef>
                <a:spcPts val="0"/>
              </a:spcBef>
              <a:spcAft>
                <a:spcPts val="0"/>
              </a:spcAft>
              <a:defRPr/>
            </a:pPr>
            <a:r>
              <a:rPr lang="en-US" sz="1600" b="1" dirty="0">
                <a:latin typeface="+mn-lt"/>
              </a:rPr>
              <a:t>Continued on next slide.</a:t>
            </a:r>
          </a:p>
          <a:p>
            <a:pPr marL="342900" indent="-342900" fontAlgn="auto">
              <a:spcBef>
                <a:spcPts val="0"/>
              </a:spcBef>
              <a:spcAft>
                <a:spcPts val="0"/>
              </a:spcAft>
              <a:buFontTx/>
              <a:buAutoNum type="arabicPeriod"/>
              <a:defRPr/>
            </a:pPr>
            <a:endParaRPr lang="en-US" dirty="0">
              <a:latin typeface="+mn-lt"/>
            </a:endParaRPr>
          </a:p>
        </p:txBody>
      </p:sp>
      <p:sp>
        <p:nvSpPr>
          <p:cNvPr id="5" name="Right Brace 4"/>
          <p:cNvSpPr/>
          <p:nvPr/>
        </p:nvSpPr>
        <p:spPr>
          <a:xfrm>
            <a:off x="5943600" y="1295400"/>
            <a:ext cx="228600" cy="1371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Right Brace 5"/>
          <p:cNvSpPr/>
          <p:nvPr/>
        </p:nvSpPr>
        <p:spPr>
          <a:xfrm>
            <a:off x="5816600" y="2786063"/>
            <a:ext cx="228600" cy="1371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Right Brace 6"/>
          <p:cNvSpPr/>
          <p:nvPr/>
        </p:nvSpPr>
        <p:spPr>
          <a:xfrm>
            <a:off x="5486400" y="4419600"/>
            <a:ext cx="228600" cy="1905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Oval 7"/>
          <p:cNvSpPr/>
          <p:nvPr/>
        </p:nvSpPr>
        <p:spPr>
          <a:xfrm>
            <a:off x="4038600" y="6629400"/>
            <a:ext cx="381000" cy="20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5" name="TextBox 8"/>
          <p:cNvSpPr txBox="1">
            <a:spLocks noChangeArrowheads="1"/>
          </p:cNvSpPr>
          <p:nvPr/>
        </p:nvSpPr>
        <p:spPr bwMode="auto">
          <a:xfrm>
            <a:off x="6400800" y="1524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5066" name="TextBox 9"/>
          <p:cNvSpPr txBox="1">
            <a:spLocks noChangeArrowheads="1"/>
          </p:cNvSpPr>
          <p:nvPr/>
        </p:nvSpPr>
        <p:spPr bwMode="auto">
          <a:xfrm>
            <a:off x="6172200" y="3276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5067" name="TextBox 10"/>
          <p:cNvSpPr txBox="1">
            <a:spLocks noChangeArrowheads="1"/>
          </p:cNvSpPr>
          <p:nvPr/>
        </p:nvSpPr>
        <p:spPr bwMode="auto">
          <a:xfrm>
            <a:off x="5816600" y="525780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5068" name="TextBox 11"/>
          <p:cNvSpPr txBox="1">
            <a:spLocks noChangeArrowheads="1"/>
          </p:cNvSpPr>
          <p:nvPr/>
        </p:nvSpPr>
        <p:spPr bwMode="auto">
          <a:xfrm>
            <a:off x="4572000" y="64881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Event/Activity Form, cont.</a:t>
            </a:r>
            <a:endParaRPr lang="en-US" dirty="0"/>
          </a:p>
        </p:txBody>
      </p:sp>
      <p:sp>
        <p:nvSpPr>
          <p:cNvPr id="46083" name="TextBox 2"/>
          <p:cNvSpPr txBox="1">
            <a:spLocks noChangeArrowheads="1"/>
          </p:cNvSpPr>
          <p:nvPr/>
        </p:nvSpPr>
        <p:spPr bwMode="auto">
          <a:xfrm>
            <a:off x="152400" y="1371600"/>
            <a:ext cx="3505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sz="1200" dirty="0"/>
              <a:t>If monetary donations were received, enter the donating agency and the amount of the contribution.  If you enter an agency name, you must enter a contribution.</a:t>
            </a:r>
          </a:p>
          <a:p>
            <a:pPr eaLnBrk="1" hangingPunct="1">
              <a:buFontTx/>
              <a:buAutoNum type="arabicPeriod"/>
            </a:pPr>
            <a:r>
              <a:rPr lang="en-US" sz="1200" dirty="0"/>
              <a:t>Answer whether or not donations (other than monetary) were made to the event/activity. </a:t>
            </a:r>
          </a:p>
          <a:p>
            <a:pPr eaLnBrk="1" hangingPunct="1">
              <a:buFontTx/>
              <a:buAutoNum type="arabicPeriod"/>
            </a:pPr>
            <a:r>
              <a:rPr lang="en-US" sz="1200" dirty="0"/>
              <a:t>If other donations were made, list the agency and the donation. If you enter an agency name, you must enter a donation.  If you received the same items (ex. prizes) from multiple agencies, you can list multiple agency names on one </a:t>
            </a:r>
            <a:r>
              <a:rPr lang="en-US" sz="1200" dirty="0" smtClean="0"/>
              <a:t>line item </a:t>
            </a:r>
            <a:r>
              <a:rPr lang="en-US" sz="1200" dirty="0"/>
              <a:t>and list prizes under donation.</a:t>
            </a:r>
          </a:p>
          <a:p>
            <a:pPr eaLnBrk="1" hangingPunct="1">
              <a:buFontTx/>
              <a:buAutoNum type="arabicPeriod"/>
            </a:pPr>
            <a:r>
              <a:rPr lang="en-US" sz="1200" dirty="0"/>
              <a:t>List the number of volunteer hours that were contributed to the event.</a:t>
            </a:r>
          </a:p>
          <a:p>
            <a:pPr eaLnBrk="1" hangingPunct="1">
              <a:buFontTx/>
              <a:buAutoNum type="arabicPeriod"/>
            </a:pPr>
            <a:r>
              <a:rPr lang="en-US" sz="1200" dirty="0"/>
              <a:t>Enter the gross impressions for each type of media coverage the event/activity received. Gross impressions for newspapers is the circulations, radio is the listenership, television is the viewership, web is the number of hits.  If you check “Other”, list the gross impressions and list what type of media it is.</a:t>
            </a:r>
          </a:p>
          <a:p>
            <a:pPr eaLnBrk="1" hangingPunct="1">
              <a:buFontTx/>
              <a:buAutoNum type="arabicPeriod"/>
            </a:pPr>
            <a:r>
              <a:rPr lang="en-US" sz="1200" dirty="0"/>
              <a:t>Enter any highlights of the event/activity.</a:t>
            </a:r>
          </a:p>
          <a:p>
            <a:pPr eaLnBrk="1" hangingPunct="1">
              <a:buFontTx/>
              <a:buAutoNum type="arabicPeriod"/>
            </a:pPr>
            <a:r>
              <a:rPr lang="en-US" sz="1200" dirty="0"/>
              <a:t>Click “Save”.</a:t>
            </a:r>
          </a:p>
          <a:p>
            <a:pPr eaLnBrk="1" hangingPunct="1">
              <a:buFontTx/>
              <a:buAutoNum type="arabicPeriod"/>
            </a:pPr>
            <a:endParaRPr lang="en-US" dirty="0"/>
          </a:p>
        </p:txBody>
      </p:sp>
      <p:pic>
        <p:nvPicPr>
          <p:cNvPr id="4608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320800"/>
            <a:ext cx="5378450" cy="5461000"/>
          </a:xfrm>
        </p:spPr>
      </p:pic>
      <p:sp>
        <p:nvSpPr>
          <p:cNvPr id="7" name="Oval 6"/>
          <p:cNvSpPr/>
          <p:nvPr/>
        </p:nvSpPr>
        <p:spPr>
          <a:xfrm>
            <a:off x="3886200" y="1600200"/>
            <a:ext cx="5105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038600" y="2590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038600" y="3124200"/>
            <a:ext cx="4876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867400" y="38100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867400" y="44196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038600" y="5562600"/>
            <a:ext cx="3962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91" name="TextBox 13"/>
          <p:cNvSpPr txBox="1">
            <a:spLocks noChangeArrowheads="1"/>
          </p:cNvSpPr>
          <p:nvPr/>
        </p:nvSpPr>
        <p:spPr bwMode="auto">
          <a:xfrm>
            <a:off x="5715000" y="1752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6092" name="TextBox 14"/>
          <p:cNvSpPr txBox="1">
            <a:spLocks noChangeArrowheads="1"/>
          </p:cNvSpPr>
          <p:nvPr/>
        </p:nvSpPr>
        <p:spPr bwMode="auto">
          <a:xfrm>
            <a:off x="4419600" y="24828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6093" name="TextBox 15"/>
          <p:cNvSpPr txBox="1">
            <a:spLocks noChangeArrowheads="1"/>
          </p:cNvSpPr>
          <p:nvPr/>
        </p:nvSpPr>
        <p:spPr bwMode="auto">
          <a:xfrm>
            <a:off x="5943600" y="3276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6094" name="TextBox 16"/>
          <p:cNvSpPr txBox="1">
            <a:spLocks noChangeArrowheads="1"/>
          </p:cNvSpPr>
          <p:nvPr/>
        </p:nvSpPr>
        <p:spPr bwMode="auto">
          <a:xfrm>
            <a:off x="6115050" y="3771900"/>
            <a:ext cx="11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46095" name="TextBox 17"/>
          <p:cNvSpPr txBox="1">
            <a:spLocks noChangeArrowheads="1"/>
          </p:cNvSpPr>
          <p:nvPr/>
        </p:nvSpPr>
        <p:spPr bwMode="auto">
          <a:xfrm>
            <a:off x="6229350" y="4572000"/>
            <a:ext cx="20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46096" name="TextBox 18"/>
          <p:cNvSpPr txBox="1">
            <a:spLocks noChangeArrowheads="1"/>
          </p:cNvSpPr>
          <p:nvPr/>
        </p:nvSpPr>
        <p:spPr bwMode="auto">
          <a:xfrm>
            <a:off x="5638800" y="5715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
        <p:nvSpPr>
          <p:cNvPr id="46097" name="TextBox 19"/>
          <p:cNvSpPr txBox="1">
            <a:spLocks noChangeArrowheads="1"/>
          </p:cNvSpPr>
          <p:nvPr/>
        </p:nvSpPr>
        <p:spPr bwMode="auto">
          <a:xfrm>
            <a:off x="7964488" y="6248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7</a:t>
            </a:r>
          </a:p>
        </p:txBody>
      </p:sp>
      <p:sp>
        <p:nvSpPr>
          <p:cNvPr id="21" name="Oval 20"/>
          <p:cNvSpPr/>
          <p:nvPr/>
        </p:nvSpPr>
        <p:spPr>
          <a:xfrm>
            <a:off x="7620000" y="6542088"/>
            <a:ext cx="344488" cy="239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Event/Activity Form, cont.</a:t>
            </a:r>
            <a:endParaRPr lang="en-US" dirty="0"/>
          </a:p>
        </p:txBody>
      </p:sp>
      <p:pic>
        <p:nvPicPr>
          <p:cNvPr id="4710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79750" y="1600200"/>
            <a:ext cx="5945188" cy="5181600"/>
          </a:xfrm>
        </p:spPr>
      </p:pic>
      <p:sp>
        <p:nvSpPr>
          <p:cNvPr id="7" name="TextBox 6"/>
          <p:cNvSpPr txBox="1"/>
          <p:nvPr/>
        </p:nvSpPr>
        <p:spPr>
          <a:xfrm>
            <a:off x="152400" y="1447800"/>
            <a:ext cx="2743200" cy="3416300"/>
          </a:xfrm>
          <a:prstGeom prst="rect">
            <a:avLst/>
          </a:prstGeom>
          <a:noFill/>
        </p:spPr>
        <p:txBody>
          <a:bodyPr>
            <a:spAutoFit/>
          </a:bodyPr>
          <a:lstStyle/>
          <a:p>
            <a:pPr fontAlgn="auto">
              <a:spcBef>
                <a:spcPts val="0"/>
              </a:spcBef>
              <a:spcAft>
                <a:spcPts val="0"/>
              </a:spcAft>
              <a:defRPr/>
            </a:pPr>
            <a:r>
              <a:rPr lang="en-US" dirty="0">
                <a:latin typeface="+mn-lt"/>
              </a:rPr>
              <a:t>After hitting save, allow the page to process.</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If you need to enter another event/activity, hit “Add” and repeat the steps on the previous three slides.</a:t>
            </a:r>
          </a:p>
          <a:p>
            <a:pPr marL="342900" indent="-342900" fontAlgn="auto">
              <a:spcBef>
                <a:spcPts val="0"/>
              </a:spcBef>
              <a:spcAft>
                <a:spcPts val="0"/>
              </a:spcAft>
              <a:buFont typeface="+mj-lt"/>
              <a:buAutoNum type="arabicPeriod"/>
              <a:defRPr/>
            </a:pPr>
            <a:r>
              <a:rPr lang="en-US" dirty="0">
                <a:latin typeface="+mn-lt"/>
              </a:rPr>
              <a:t>Once you are done entering events/activities, click “Next”.</a:t>
            </a:r>
          </a:p>
        </p:txBody>
      </p:sp>
      <p:cxnSp>
        <p:nvCxnSpPr>
          <p:cNvPr id="9" name="Straight Arrow Connector 8"/>
          <p:cNvCxnSpPr/>
          <p:nvPr/>
        </p:nvCxnSpPr>
        <p:spPr>
          <a:xfrm>
            <a:off x="2286000" y="1905000"/>
            <a:ext cx="26670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934200" y="3581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8458200" y="3581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12" name="TextBox 11"/>
          <p:cNvSpPr txBox="1">
            <a:spLocks noChangeArrowheads="1"/>
          </p:cNvSpPr>
          <p:nvPr/>
        </p:nvSpPr>
        <p:spPr bwMode="auto">
          <a:xfrm>
            <a:off x="7124700" y="37338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7113" name="TextBox 12"/>
          <p:cNvSpPr txBox="1">
            <a:spLocks noChangeArrowheads="1"/>
          </p:cNvSpPr>
          <p:nvPr/>
        </p:nvSpPr>
        <p:spPr bwMode="auto">
          <a:xfrm>
            <a:off x="8572500" y="3735388"/>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Progress Report Attachments</a:t>
            </a:r>
            <a:endParaRPr lang="en-US" dirty="0"/>
          </a:p>
        </p:txBody>
      </p:sp>
      <p:pic>
        <p:nvPicPr>
          <p:cNvPr id="481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57313"/>
            <a:ext cx="5114925" cy="5434012"/>
          </a:xfrm>
        </p:spPr>
      </p:pic>
      <p:sp>
        <p:nvSpPr>
          <p:cNvPr id="5" name="TextBox 4"/>
          <p:cNvSpPr txBox="1"/>
          <p:nvPr/>
        </p:nvSpPr>
        <p:spPr>
          <a:xfrm>
            <a:off x="76200" y="1295400"/>
            <a:ext cx="3657600" cy="5447645"/>
          </a:xfrm>
          <a:prstGeom prst="rect">
            <a:avLst/>
          </a:prstGeom>
          <a:noFill/>
        </p:spPr>
        <p:txBody>
          <a:bodyPr>
            <a:spAutoFit/>
          </a:bodyPr>
          <a:lstStyle/>
          <a:p>
            <a:pPr fontAlgn="auto">
              <a:spcBef>
                <a:spcPts val="0"/>
              </a:spcBef>
              <a:spcAft>
                <a:spcPts val="0"/>
              </a:spcAft>
              <a:defRPr/>
            </a:pPr>
            <a:r>
              <a:rPr lang="en-US" sz="1600" dirty="0" smtClean="0">
                <a:latin typeface="+mn-lt"/>
              </a:rPr>
              <a:t>Use this form to attach documents to your monthly narrative progress report (press releases, news articles, etc.).  </a:t>
            </a:r>
            <a:r>
              <a:rPr lang="en-US" sz="1600" b="1" dirty="0" smtClean="0">
                <a:latin typeface="+mn-lt"/>
              </a:rPr>
              <a:t>Do not attach claim related documentation to your report.</a:t>
            </a:r>
          </a:p>
          <a:p>
            <a:pPr fontAlgn="auto">
              <a:spcBef>
                <a:spcPts val="0"/>
              </a:spcBef>
              <a:spcAft>
                <a:spcPts val="0"/>
              </a:spcAft>
              <a:defRPr/>
            </a:pPr>
            <a:endParaRPr lang="en-US" sz="1600" dirty="0" smtClean="0">
              <a:latin typeface="+mn-lt"/>
            </a:endParaRPr>
          </a:p>
          <a:p>
            <a:pPr marL="342900" indent="-342900" fontAlgn="auto">
              <a:spcBef>
                <a:spcPts val="0"/>
              </a:spcBef>
              <a:spcAft>
                <a:spcPts val="0"/>
              </a:spcAft>
              <a:buFontTx/>
              <a:buAutoNum type="arabicPeriod"/>
              <a:defRPr/>
            </a:pPr>
            <a:r>
              <a:rPr lang="en-US" sz="1600" dirty="0" smtClean="0">
                <a:latin typeface="+mn-lt"/>
              </a:rPr>
              <a:t>Give a brief description of the document.</a:t>
            </a:r>
          </a:p>
          <a:p>
            <a:pPr marL="342900" indent="-342900" fontAlgn="auto">
              <a:spcBef>
                <a:spcPts val="0"/>
              </a:spcBef>
              <a:spcAft>
                <a:spcPts val="0"/>
              </a:spcAft>
              <a:buFontTx/>
              <a:buAutoNum type="arabicPeriod"/>
              <a:defRPr/>
            </a:pPr>
            <a:r>
              <a:rPr lang="en-US" sz="1600" dirty="0" smtClean="0">
                <a:latin typeface="+mn-lt"/>
              </a:rPr>
              <a:t>Click “Browse” to search your computer for the file.</a:t>
            </a:r>
          </a:p>
          <a:p>
            <a:pPr marL="342900" indent="-342900" fontAlgn="auto">
              <a:spcBef>
                <a:spcPts val="0"/>
              </a:spcBef>
              <a:spcAft>
                <a:spcPts val="0"/>
              </a:spcAft>
              <a:buFontTx/>
              <a:buAutoNum type="arabicPeriod"/>
              <a:defRPr/>
            </a:pPr>
            <a:r>
              <a:rPr lang="en-US" sz="1600" dirty="0" smtClean="0">
                <a:latin typeface="+mn-lt"/>
              </a:rPr>
              <a:t>Click “Save”.</a:t>
            </a:r>
          </a:p>
          <a:p>
            <a:pPr marL="342900" indent="-342900" fontAlgn="auto">
              <a:spcBef>
                <a:spcPts val="0"/>
              </a:spcBef>
              <a:spcAft>
                <a:spcPts val="0"/>
              </a:spcAft>
              <a:buFontTx/>
              <a:buAutoNum type="arabicPeriod"/>
              <a:defRPr/>
            </a:pPr>
            <a:r>
              <a:rPr lang="en-US" sz="1600" dirty="0" smtClean="0">
                <a:latin typeface="+mn-lt"/>
              </a:rPr>
              <a:t>Click “Add” and repeat steps 1 – 3 to add additional attachments.</a:t>
            </a:r>
          </a:p>
          <a:p>
            <a:pPr marL="342900" indent="-342900" fontAlgn="auto">
              <a:spcBef>
                <a:spcPts val="0"/>
              </a:spcBef>
              <a:spcAft>
                <a:spcPts val="0"/>
              </a:spcAft>
              <a:buFontTx/>
              <a:buAutoNum type="arabicPeriod"/>
              <a:defRPr/>
            </a:pPr>
            <a:r>
              <a:rPr lang="en-US" sz="1600" dirty="0" smtClean="0">
                <a:latin typeface="+mn-lt"/>
              </a:rPr>
              <a:t>When done adding attachments, click “Report Menu”.</a:t>
            </a:r>
          </a:p>
          <a:p>
            <a:pPr marL="342900" indent="-342900" fontAlgn="auto">
              <a:spcBef>
                <a:spcPts val="0"/>
              </a:spcBef>
              <a:spcAft>
                <a:spcPts val="0"/>
              </a:spcAft>
              <a:buFontTx/>
              <a:buAutoNum type="arabicPeriod"/>
              <a:defRPr/>
            </a:pPr>
            <a:endParaRPr lang="en-US" sz="1600" dirty="0" smtClean="0">
              <a:latin typeface="+mn-lt"/>
            </a:endParaRPr>
          </a:p>
          <a:p>
            <a:pPr fontAlgn="auto">
              <a:spcBef>
                <a:spcPts val="0"/>
              </a:spcBef>
              <a:spcAft>
                <a:spcPts val="0"/>
              </a:spcAft>
              <a:defRPr/>
            </a:pPr>
            <a:r>
              <a:rPr lang="en-US" sz="1600" b="1" dirty="0"/>
              <a:t>NOTE:  When attaching PDFs, make sure the file name does NOT include any special characters (&amp;, #, %, etc.)</a:t>
            </a:r>
          </a:p>
          <a:p>
            <a:pPr fontAlgn="auto">
              <a:spcBef>
                <a:spcPts val="0"/>
              </a:spcBef>
              <a:spcAft>
                <a:spcPts val="0"/>
              </a:spcAft>
              <a:defRPr/>
            </a:pPr>
            <a:endParaRPr lang="en-US" dirty="0">
              <a:latin typeface="+mn-lt"/>
            </a:endParaRPr>
          </a:p>
        </p:txBody>
      </p:sp>
      <p:sp>
        <p:nvSpPr>
          <p:cNvPr id="48133" name="TextBox 5"/>
          <p:cNvSpPr txBox="1">
            <a:spLocks noChangeArrowheads="1"/>
          </p:cNvSpPr>
          <p:nvPr/>
        </p:nvSpPr>
        <p:spPr bwMode="auto">
          <a:xfrm>
            <a:off x="6307138" y="32575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8134" name="TextBox 6"/>
          <p:cNvSpPr txBox="1">
            <a:spLocks noChangeArrowheads="1"/>
          </p:cNvSpPr>
          <p:nvPr/>
        </p:nvSpPr>
        <p:spPr bwMode="auto">
          <a:xfrm>
            <a:off x="5334000" y="347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8135" name="TextBox 7"/>
          <p:cNvSpPr txBox="1">
            <a:spLocks noChangeArrowheads="1"/>
          </p:cNvSpPr>
          <p:nvPr/>
        </p:nvSpPr>
        <p:spPr bwMode="auto">
          <a:xfrm>
            <a:off x="7620000" y="2860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8136" name="TextBox 8"/>
          <p:cNvSpPr txBox="1">
            <a:spLocks noChangeArrowheads="1"/>
          </p:cNvSpPr>
          <p:nvPr/>
        </p:nvSpPr>
        <p:spPr bwMode="auto">
          <a:xfrm>
            <a:off x="7239000" y="28479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48137" name="TextBox 9"/>
          <p:cNvSpPr txBox="1">
            <a:spLocks noChangeArrowheads="1"/>
          </p:cNvSpPr>
          <p:nvPr/>
        </p:nvSpPr>
        <p:spPr bwMode="auto">
          <a:xfrm>
            <a:off x="6019800" y="1600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1" name="Oval 10"/>
          <p:cNvSpPr/>
          <p:nvPr/>
        </p:nvSpPr>
        <p:spPr>
          <a:xfrm>
            <a:off x="5715000" y="3502025"/>
            <a:ext cx="533400" cy="265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581900" y="3136900"/>
            <a:ext cx="342900" cy="134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142163" y="3124200"/>
            <a:ext cx="342900" cy="133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638800" y="1828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504950"/>
            <a:ext cx="1227138" cy="1143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Progress Report Menu</a:t>
            </a:r>
            <a:endParaRPr lang="en-US" dirty="0"/>
          </a:p>
        </p:txBody>
      </p:sp>
      <p:pic>
        <p:nvPicPr>
          <p:cNvPr id="4915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582738"/>
            <a:ext cx="4927600" cy="5199062"/>
          </a:xfrm>
        </p:spPr>
      </p:pic>
      <p:sp>
        <p:nvSpPr>
          <p:cNvPr id="49156" name="TextBox 6"/>
          <p:cNvSpPr txBox="1">
            <a:spLocks noChangeArrowheads="1"/>
          </p:cNvSpPr>
          <p:nvPr/>
        </p:nvSpPr>
        <p:spPr bwMode="auto">
          <a:xfrm>
            <a:off x="304800" y="1752600"/>
            <a:ext cx="365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a:t>If you would like a PDF of the report to print or save to your computer, click “Generate Full PDF”.</a:t>
            </a:r>
          </a:p>
          <a:p>
            <a:pPr eaLnBrk="1" hangingPunct="1">
              <a:buFont typeface="Arial" charset="0"/>
              <a:buAutoNum type="arabicPeriod"/>
            </a:pPr>
            <a:r>
              <a:rPr lang="en-US"/>
              <a:t>If there are no errors, click the “Submit” button.</a:t>
            </a:r>
          </a:p>
        </p:txBody>
      </p:sp>
      <p:sp>
        <p:nvSpPr>
          <p:cNvPr id="8" name="Oval 7"/>
          <p:cNvSpPr/>
          <p:nvPr/>
        </p:nvSpPr>
        <p:spPr>
          <a:xfrm>
            <a:off x="4572000" y="3657600"/>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572000" y="3851275"/>
            <a:ext cx="9144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7924800" y="2438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60" name="TextBox 10"/>
          <p:cNvSpPr txBox="1">
            <a:spLocks noChangeArrowheads="1"/>
          </p:cNvSpPr>
          <p:nvPr/>
        </p:nvSpPr>
        <p:spPr bwMode="auto">
          <a:xfrm>
            <a:off x="5351463" y="34813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9161" name="TextBox 11"/>
          <p:cNvSpPr txBox="1">
            <a:spLocks noChangeArrowheads="1"/>
          </p:cNvSpPr>
          <p:nvPr/>
        </p:nvSpPr>
        <p:spPr bwMode="auto">
          <a:xfrm>
            <a:off x="5510213" y="3722688"/>
            <a:ext cx="42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9162" name="TextBox 12"/>
          <p:cNvSpPr txBox="1">
            <a:spLocks noChangeArrowheads="1"/>
          </p:cNvSpPr>
          <p:nvPr/>
        </p:nvSpPr>
        <p:spPr bwMode="auto">
          <a:xfrm>
            <a:off x="7734300" y="2211388"/>
            <a:ext cx="19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a:t>
            </a:r>
            <a:endParaRPr lang="en-US" dirty="0"/>
          </a:p>
        </p:txBody>
      </p:sp>
      <p:sp>
        <p:nvSpPr>
          <p:cNvPr id="63491" name="TextBox 4"/>
          <p:cNvSpPr txBox="1">
            <a:spLocks noChangeArrowheads="1"/>
          </p:cNvSpPr>
          <p:nvPr/>
        </p:nvSpPr>
        <p:spPr bwMode="auto">
          <a:xfrm>
            <a:off x="152400" y="1371600"/>
            <a:ext cx="358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your report is successfully submitted, you will see a confirmation at the top of the screen and the status will change in the General Information box.</a:t>
            </a:r>
          </a:p>
          <a:p>
            <a:pPr eaLnBrk="1" hangingPunct="1"/>
            <a:endParaRPr lang="en-US"/>
          </a:p>
          <a:p>
            <a:pPr eaLnBrk="1" hangingPunct="1"/>
            <a:r>
              <a:rPr lang="en-US"/>
              <a:t>Click “Grant Menu” to return to the Grant.</a:t>
            </a:r>
          </a:p>
          <a:p>
            <a:pPr eaLnBrk="1" hangingPunct="1"/>
            <a:endParaRPr lang="en-US"/>
          </a:p>
        </p:txBody>
      </p:sp>
      <p:sp>
        <p:nvSpPr>
          <p:cNvPr id="10" name="Oval 9"/>
          <p:cNvSpPr/>
          <p:nvPr/>
        </p:nvSpPr>
        <p:spPr>
          <a:xfrm>
            <a:off x="5181600" y="18923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924800" y="1447800"/>
            <a:ext cx="1143000" cy="1219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287944"/>
            <a:ext cx="5105400" cy="5472012"/>
          </a:xfrm>
        </p:spPr>
      </p:pic>
      <p:sp>
        <p:nvSpPr>
          <p:cNvPr id="15" name="Oval 14"/>
          <p:cNvSpPr/>
          <p:nvPr/>
        </p:nvSpPr>
        <p:spPr>
          <a:xfrm>
            <a:off x="5105400" y="1828800"/>
            <a:ext cx="533400" cy="139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2819400" y="1892300"/>
            <a:ext cx="2438400" cy="317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9000" y="2514600"/>
            <a:ext cx="15240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1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Cleveland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9" y="1066800"/>
            <a:ext cx="4664995" cy="51160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67734245"/>
              </p:ext>
            </p:extLst>
          </p:nvPr>
        </p:nvGraphicFramePr>
        <p:xfrm>
          <a:off x="838200" y="3627785"/>
          <a:ext cx="2209800" cy="2523744"/>
        </p:xfrm>
        <a:graphic>
          <a:graphicData uri="http://schemas.openxmlformats.org/drawingml/2006/table">
            <a:tbl>
              <a:tblPr firstRow="1" firstCol="1" bandRow="1">
                <a:tableStyleId>{5C22544A-7EE6-4342-B048-85BDC9FD1C3A}</a:tableStyleId>
              </a:tblPr>
              <a:tblGrid>
                <a:gridCol w="997528"/>
                <a:gridCol w="1212272"/>
              </a:tblGrid>
              <a:tr h="20255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Cuyahoga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Cleveland</a:t>
                      </a:r>
                      <a:endParaRPr lang="en-US" sz="1200" dirty="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Geauga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Lake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Mahoning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Canfield</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Portage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Ravenna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Stark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Summit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Trumbull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Warren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152400" y="1447800"/>
            <a:ext cx="4572000" cy="1754326"/>
          </a:xfrm>
          <a:prstGeom prst="rect">
            <a:avLst/>
          </a:prstGeom>
        </p:spPr>
        <p:txBody>
          <a:bodyPr>
            <a:spAutoFit/>
          </a:bodyPr>
          <a:lstStyle/>
          <a:p>
            <a:r>
              <a:rPr lang="en-US" b="1" dirty="0"/>
              <a:t>Contact Information:</a:t>
            </a:r>
            <a:endParaRPr lang="en-US" dirty="0"/>
          </a:p>
          <a:p>
            <a:r>
              <a:rPr lang="en-US" b="1" dirty="0" smtClean="0"/>
              <a:t>OTSO Planner - </a:t>
            </a:r>
            <a:r>
              <a:rPr lang="en-US" dirty="0" smtClean="0"/>
              <a:t>Michelle Liberati-Cobb:  </a:t>
            </a:r>
            <a:r>
              <a:rPr lang="en-US" dirty="0"/>
              <a:t>614/466-3250</a:t>
            </a:r>
          </a:p>
          <a:p>
            <a:r>
              <a:rPr lang="en-US" b="1" dirty="0" smtClean="0"/>
              <a:t>LEL - </a:t>
            </a:r>
            <a:r>
              <a:rPr lang="en-US" dirty="0" smtClean="0"/>
              <a:t>Rick Beverley:  330/697-1714</a:t>
            </a:r>
            <a:endParaRPr lang="en-US" dirty="0"/>
          </a:p>
          <a:p>
            <a:r>
              <a:rPr lang="en-US" b="1" dirty="0"/>
              <a:t>OSP Patrol Post:</a:t>
            </a:r>
            <a:r>
              <a:rPr lang="en-US" dirty="0"/>
              <a:t>  </a:t>
            </a:r>
            <a:r>
              <a:rPr lang="en-US" u="sng" dirty="0">
                <a:hlinkClick r:id="rId3"/>
              </a:rPr>
              <a:t>http://statepatrol.ohio.gov/Counties.stm</a:t>
            </a:r>
            <a:endParaRPr lang="en-US" dirty="0"/>
          </a:p>
        </p:txBody>
      </p:sp>
      <p:sp>
        <p:nvSpPr>
          <p:cNvPr id="6" name="Rectangle 5"/>
          <p:cNvSpPr/>
          <p:nvPr/>
        </p:nvSpPr>
        <p:spPr>
          <a:xfrm>
            <a:off x="4419600" y="1066800"/>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19600" y="1371600"/>
            <a:ext cx="21336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Cleveland District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090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a:t>
            </a:r>
            <a:endParaRPr lang="en-US" dirty="0"/>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en-US" dirty="0"/>
              <a:t>A final comprehensive annual project activity report must be submitted to </a:t>
            </a:r>
            <a:r>
              <a:rPr lang="en-US" dirty="0" smtClean="0"/>
              <a:t>OTSO </a:t>
            </a:r>
            <a:r>
              <a:rPr lang="en-US" dirty="0"/>
              <a:t>by November 1.</a:t>
            </a:r>
          </a:p>
          <a:p>
            <a:pPr marL="891540" lvl="2" indent="-342900" eaLnBrk="1" fontAlgn="auto" hangingPunct="1">
              <a:spcAft>
                <a:spcPts val="0"/>
              </a:spcAft>
              <a:buFont typeface="Arial" pitchFamily="34" charset="0"/>
              <a:buChar char="•"/>
              <a:defRPr/>
            </a:pPr>
            <a:r>
              <a:rPr lang="en-US" dirty="0"/>
              <a:t>Final reports not received by November 1 will result in a 10 percent penalty deduction to the final claim reimbursement.</a:t>
            </a:r>
          </a:p>
          <a:p>
            <a:pPr marL="891540" lvl="2" indent="-342900" eaLnBrk="1" fontAlgn="auto" hangingPunct="1">
              <a:spcAft>
                <a:spcPts val="0"/>
              </a:spcAft>
              <a:buFont typeface="Arial" pitchFamily="34" charset="0"/>
              <a:buChar char="•"/>
              <a:defRPr/>
            </a:pPr>
            <a:r>
              <a:rPr lang="en-US" dirty="0"/>
              <a:t>If a final project activity report is received after November 15, the final claim will not be reimbursed</a:t>
            </a:r>
            <a:r>
              <a:rPr lang="en-US" dirty="0" smtClean="0"/>
              <a:t>.</a:t>
            </a:r>
          </a:p>
          <a:p>
            <a:pPr marL="342900" indent="-342900" eaLnBrk="1" fontAlgn="auto" hangingPunct="1">
              <a:spcAft>
                <a:spcPts val="0"/>
              </a:spcAft>
              <a:buFont typeface="Arial" pitchFamily="34" charset="0"/>
              <a:buChar char="•"/>
              <a:defRPr/>
            </a:pPr>
            <a:r>
              <a:rPr lang="en-US" dirty="0" smtClean="0"/>
              <a:t>The annual report will be available in the GRANTS System by August 31, 2015.</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a:t>
            </a:r>
            <a:endParaRPr lang="en-US" dirty="0"/>
          </a:p>
        </p:txBody>
      </p:sp>
      <p:sp>
        <p:nvSpPr>
          <p:cNvPr id="5" name="TextBox 4"/>
          <p:cNvSpPr txBox="1"/>
          <p:nvPr/>
        </p:nvSpPr>
        <p:spPr>
          <a:xfrm>
            <a:off x="533400" y="1371600"/>
            <a:ext cx="4114800" cy="1754188"/>
          </a:xfrm>
          <a:prstGeom prst="rect">
            <a:avLst/>
          </a:prstGeom>
          <a:noFill/>
        </p:spPr>
        <p:txBody>
          <a:bodyPr>
            <a:spAutoFit/>
          </a:bodyPr>
          <a:lstStyle/>
          <a:p>
            <a:pPr fontAlgn="auto">
              <a:spcBef>
                <a:spcPts val="0"/>
              </a:spcBef>
              <a:spcAft>
                <a:spcPts val="0"/>
              </a:spcAft>
              <a:defRPr/>
            </a:pPr>
            <a:r>
              <a:rPr lang="en-US" dirty="0">
                <a:latin typeface="+mn-lt"/>
              </a:rPr>
              <a:t>To initiate the report:</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Select the report from the drop down menu.</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Click the “Create” button.</a:t>
            </a:r>
          </a:p>
        </p:txBody>
      </p:sp>
      <p:pic>
        <p:nvPicPr>
          <p:cNvPr id="51204"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370013"/>
            <a:ext cx="4624388" cy="5411787"/>
          </a:xfrm>
        </p:spPr>
      </p:pic>
      <p:sp>
        <p:nvSpPr>
          <p:cNvPr id="11" name="Oval 10"/>
          <p:cNvSpPr/>
          <p:nvPr/>
        </p:nvSpPr>
        <p:spPr>
          <a:xfrm>
            <a:off x="4953000" y="58674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781800" y="5867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7" name="TextBox 12"/>
          <p:cNvSpPr txBox="1">
            <a:spLocks noChangeArrowheads="1"/>
          </p:cNvSpPr>
          <p:nvPr/>
        </p:nvSpPr>
        <p:spPr bwMode="auto">
          <a:xfrm>
            <a:off x="5791200" y="5867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1208" name="TextBox 13"/>
          <p:cNvSpPr txBox="1">
            <a:spLocks noChangeArrowheads="1"/>
          </p:cNvSpPr>
          <p:nvPr/>
        </p:nvSpPr>
        <p:spPr bwMode="auto">
          <a:xfrm>
            <a:off x="6972300" y="5537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pic>
        <p:nvPicPr>
          <p:cNvPr id="522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39850"/>
            <a:ext cx="5141913" cy="5441950"/>
          </a:xfrm>
        </p:spPr>
      </p:pic>
      <p:sp>
        <p:nvSpPr>
          <p:cNvPr id="52228" name="TextBox 4"/>
          <p:cNvSpPr txBox="1">
            <a:spLocks noChangeArrowheads="1"/>
          </p:cNvSpPr>
          <p:nvPr/>
        </p:nvSpPr>
        <p:spPr bwMode="auto">
          <a:xfrm>
            <a:off x="152400" y="1371600"/>
            <a:ext cx="3581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sz="2000"/>
              <a:t>General Information Box lists the report title, the current status of the report, the due date of the report and the period that this report covers. </a:t>
            </a:r>
          </a:p>
          <a:p>
            <a:pPr eaLnBrk="1" hangingPunct="1">
              <a:buFont typeface="Arial" charset="0"/>
              <a:buAutoNum type="arabicPeriod"/>
            </a:pPr>
            <a:r>
              <a:rPr lang="en-US" sz="2000"/>
              <a:t>Final Report:  Default is “no”.  Change to “Yes”.</a:t>
            </a:r>
          </a:p>
          <a:p>
            <a:pPr eaLnBrk="1" hangingPunct="1">
              <a:buFont typeface="Arial" charset="0"/>
              <a:buAutoNum type="arabicPeriod"/>
            </a:pPr>
            <a:r>
              <a:rPr lang="en-US" sz="2000"/>
              <a:t>Grant Report Forms:  List of all forms in the Annual Report.</a:t>
            </a:r>
          </a:p>
        </p:txBody>
      </p:sp>
      <p:sp>
        <p:nvSpPr>
          <p:cNvPr id="6" name="Oval 5"/>
          <p:cNvSpPr/>
          <p:nvPr/>
        </p:nvSpPr>
        <p:spPr>
          <a:xfrm>
            <a:off x="4267200" y="2514600"/>
            <a:ext cx="2133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705600" y="2514600"/>
            <a:ext cx="1981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6705600" y="28194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2" name="TextBox 8"/>
          <p:cNvSpPr txBox="1">
            <a:spLocks noChangeArrowheads="1"/>
          </p:cNvSpPr>
          <p:nvPr/>
        </p:nvSpPr>
        <p:spPr bwMode="auto">
          <a:xfrm>
            <a:off x="5715000" y="2638425"/>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2233" name="TextBox 9"/>
          <p:cNvSpPr txBox="1">
            <a:spLocks noChangeArrowheads="1"/>
          </p:cNvSpPr>
          <p:nvPr/>
        </p:nvSpPr>
        <p:spPr bwMode="auto">
          <a:xfrm>
            <a:off x="7924800" y="244316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2234" name="TextBox 10"/>
          <p:cNvSpPr txBox="1">
            <a:spLocks noChangeArrowheads="1"/>
          </p:cNvSpPr>
          <p:nvPr/>
        </p:nvSpPr>
        <p:spPr bwMode="auto">
          <a:xfrm>
            <a:off x="8001000" y="28289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pic>
        <p:nvPicPr>
          <p:cNvPr id="532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87800" y="1447800"/>
            <a:ext cx="5040313" cy="5334000"/>
          </a:xfrm>
        </p:spPr>
      </p:pic>
      <p:sp>
        <p:nvSpPr>
          <p:cNvPr id="53252" name="TextBox 4"/>
          <p:cNvSpPr txBox="1">
            <a:spLocks noChangeArrowheads="1"/>
          </p:cNvSpPr>
          <p:nvPr/>
        </p:nvSpPr>
        <p:spPr bwMode="auto">
          <a:xfrm>
            <a:off x="104775" y="1447800"/>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Click on the first Goal Results to begin filling out the forms.</a:t>
            </a:r>
          </a:p>
          <a:p>
            <a:pPr eaLnBrk="1" hangingPunct="1"/>
            <a:endParaRPr lang="en-US"/>
          </a:p>
          <a:p>
            <a:pPr eaLnBrk="1" hangingPunct="1"/>
            <a:r>
              <a:rPr lang="en-US"/>
              <a:t>You will have a Goal Results page for each goal you submitted in your grant.</a:t>
            </a:r>
          </a:p>
          <a:p>
            <a:pPr eaLnBrk="1" hangingPunct="1"/>
            <a:endParaRPr lang="en-US"/>
          </a:p>
          <a:p>
            <a:pPr eaLnBrk="1" hangingPunct="1"/>
            <a:endParaRPr lang="en-US"/>
          </a:p>
        </p:txBody>
      </p:sp>
      <p:sp>
        <p:nvSpPr>
          <p:cNvPr id="3" name="Oval 2"/>
          <p:cNvSpPr/>
          <p:nvPr/>
        </p:nvSpPr>
        <p:spPr>
          <a:xfrm>
            <a:off x="7086600" y="3124200"/>
            <a:ext cx="6096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Goal Results</a:t>
            </a:r>
            <a:endParaRPr lang="en-US" dirty="0"/>
          </a:p>
        </p:txBody>
      </p:sp>
      <p:sp>
        <p:nvSpPr>
          <p:cNvPr id="5" name="TextBox 4"/>
          <p:cNvSpPr txBox="1"/>
          <p:nvPr/>
        </p:nvSpPr>
        <p:spPr>
          <a:xfrm>
            <a:off x="152400" y="1371600"/>
            <a:ext cx="3810000" cy="4832092"/>
          </a:xfrm>
          <a:prstGeom prst="rect">
            <a:avLst/>
          </a:prstGeom>
          <a:noFill/>
        </p:spPr>
        <p:txBody>
          <a:bodyPr>
            <a:spAutoFit/>
          </a:bodyPr>
          <a:lstStyle/>
          <a:p>
            <a:pPr fontAlgn="auto">
              <a:spcBef>
                <a:spcPts val="0"/>
              </a:spcBef>
              <a:spcAft>
                <a:spcPts val="0"/>
              </a:spcAft>
              <a:defRPr/>
            </a:pPr>
            <a:r>
              <a:rPr lang="en-US" sz="1400" dirty="0">
                <a:latin typeface="+mn-lt"/>
              </a:rPr>
              <a:t>The report pulls forward your goal, baseline and evaluation from your grant.</a:t>
            </a:r>
          </a:p>
          <a:p>
            <a:pPr fontAlgn="auto">
              <a:spcBef>
                <a:spcPts val="0"/>
              </a:spcBef>
              <a:spcAft>
                <a:spcPts val="0"/>
              </a:spcAft>
              <a:defRPr/>
            </a:pPr>
            <a:endParaRPr lang="en-US" sz="1400" dirty="0">
              <a:latin typeface="+mn-lt"/>
            </a:endParaRPr>
          </a:p>
          <a:p>
            <a:pPr marL="342900" indent="-342900" fontAlgn="auto">
              <a:spcBef>
                <a:spcPts val="0"/>
              </a:spcBef>
              <a:spcAft>
                <a:spcPts val="0"/>
              </a:spcAft>
              <a:buFontTx/>
              <a:buAutoNum type="arabicPeriod"/>
              <a:defRPr/>
            </a:pPr>
            <a:r>
              <a:rPr lang="en-US" sz="1400" dirty="0">
                <a:latin typeface="+mn-lt"/>
              </a:rPr>
              <a:t>Using your evaluation as a guide, enter the current status of the goal.  Example:  If your evaluation was “Number of people reached, number and types of materials distributed, number of news releases issued and media coverage received” your current status would read “This </a:t>
            </a:r>
            <a:r>
              <a:rPr lang="en-US" sz="1400" dirty="0" smtClean="0">
                <a:latin typeface="+mn-lt"/>
              </a:rPr>
              <a:t>year </a:t>
            </a:r>
            <a:r>
              <a:rPr lang="en-US" sz="1400" dirty="0">
                <a:latin typeface="+mn-lt"/>
              </a:rPr>
              <a:t>we reached </a:t>
            </a:r>
            <a:r>
              <a:rPr lang="en-US" sz="1400" dirty="0" smtClean="0">
                <a:latin typeface="+mn-lt"/>
              </a:rPr>
              <a:t>25,432 </a:t>
            </a:r>
            <a:r>
              <a:rPr lang="en-US" sz="1400" dirty="0">
                <a:latin typeface="+mn-lt"/>
              </a:rPr>
              <a:t>people; distributed </a:t>
            </a:r>
            <a:r>
              <a:rPr lang="en-US" sz="1400" dirty="0" smtClean="0">
                <a:latin typeface="+mn-lt"/>
              </a:rPr>
              <a:t>1,500 </a:t>
            </a:r>
            <a:r>
              <a:rPr lang="en-US" sz="1400" dirty="0">
                <a:latin typeface="+mn-lt"/>
              </a:rPr>
              <a:t>impaired driving posters, </a:t>
            </a:r>
            <a:r>
              <a:rPr lang="en-US" sz="1400" dirty="0" smtClean="0">
                <a:latin typeface="+mn-lt"/>
              </a:rPr>
              <a:t>1,300 </a:t>
            </a:r>
            <a:r>
              <a:rPr lang="en-US" sz="1400" dirty="0">
                <a:latin typeface="+mn-lt"/>
              </a:rPr>
              <a:t>distracted driving posters, 1,000 Click It or Ticket magnets;  issued </a:t>
            </a:r>
            <a:r>
              <a:rPr lang="en-US" sz="1400" dirty="0" smtClean="0">
                <a:latin typeface="+mn-lt"/>
              </a:rPr>
              <a:t>13 </a:t>
            </a:r>
            <a:r>
              <a:rPr lang="en-US" sz="1400" dirty="0">
                <a:latin typeface="+mn-lt"/>
              </a:rPr>
              <a:t>media releases and the media covered </a:t>
            </a:r>
            <a:r>
              <a:rPr lang="en-US" sz="1400" dirty="0" smtClean="0">
                <a:latin typeface="+mn-lt"/>
              </a:rPr>
              <a:t>8 events.</a:t>
            </a:r>
            <a:endParaRPr lang="en-US" sz="1400" dirty="0">
              <a:latin typeface="+mn-lt"/>
            </a:endParaRPr>
          </a:p>
          <a:p>
            <a:pPr marL="342900" indent="-342900" fontAlgn="auto">
              <a:spcBef>
                <a:spcPts val="0"/>
              </a:spcBef>
              <a:spcAft>
                <a:spcPts val="0"/>
              </a:spcAft>
              <a:buFontTx/>
              <a:buAutoNum type="arabicPeriod"/>
              <a:defRPr/>
            </a:pPr>
            <a:r>
              <a:rPr lang="en-US" sz="1400" dirty="0" smtClean="0">
                <a:latin typeface="+mn-lt"/>
              </a:rPr>
              <a:t>Click “Save”.</a:t>
            </a:r>
          </a:p>
          <a:p>
            <a:pPr marL="342900" indent="-342900" fontAlgn="auto">
              <a:spcBef>
                <a:spcPts val="0"/>
              </a:spcBef>
              <a:spcAft>
                <a:spcPts val="0"/>
              </a:spcAft>
              <a:buFontTx/>
              <a:buAutoNum type="arabicPeriod"/>
              <a:defRPr/>
            </a:pPr>
            <a:r>
              <a:rPr lang="en-US" sz="1400" dirty="0"/>
              <a:t>If you have additional goals, use the </a:t>
            </a:r>
            <a:r>
              <a:rPr lang="en-US" sz="1400" dirty="0" smtClean="0"/>
              <a:t>drop down </a:t>
            </a:r>
            <a:r>
              <a:rPr lang="en-US" sz="1400" dirty="0"/>
              <a:t>and go buttons or the small next to proceed to the next page.</a:t>
            </a:r>
          </a:p>
          <a:p>
            <a:pPr marL="342900" indent="-342900" fontAlgn="auto">
              <a:spcBef>
                <a:spcPts val="0"/>
              </a:spcBef>
              <a:spcAft>
                <a:spcPts val="0"/>
              </a:spcAft>
              <a:buFontTx/>
              <a:buAutoNum type="arabicPeriod"/>
              <a:defRPr/>
            </a:pPr>
            <a:r>
              <a:rPr lang="en-US" sz="1400" dirty="0"/>
              <a:t>After completing the last goal result, click “Next</a:t>
            </a:r>
            <a:r>
              <a:rPr lang="en-US" sz="1400" dirty="0" smtClean="0"/>
              <a:t>”.</a:t>
            </a:r>
            <a:endParaRPr lang="en-US" sz="1400" dirty="0" smtClean="0">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1" y="1261037"/>
            <a:ext cx="5164584" cy="5520763"/>
          </a:xfrm>
        </p:spPr>
      </p:pic>
      <p:sp>
        <p:nvSpPr>
          <p:cNvPr id="8" name="Oval 7"/>
          <p:cNvSpPr/>
          <p:nvPr/>
        </p:nvSpPr>
        <p:spPr>
          <a:xfrm>
            <a:off x="5029200" y="3787646"/>
            <a:ext cx="3429000" cy="479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0" y="3200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2971800"/>
            <a:ext cx="2209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82000" y="3200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77000" y="3886200"/>
            <a:ext cx="4572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7486650" y="3350276"/>
            <a:ext cx="2667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7" name="TextBox 16"/>
          <p:cNvSpPr txBox="1"/>
          <p:nvPr/>
        </p:nvSpPr>
        <p:spPr>
          <a:xfrm>
            <a:off x="6172200" y="2716768"/>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8" name="TextBox 17"/>
          <p:cNvSpPr txBox="1"/>
          <p:nvPr/>
        </p:nvSpPr>
        <p:spPr>
          <a:xfrm>
            <a:off x="8686800" y="2971800"/>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3" name="Rectangle 2"/>
          <p:cNvSpPr/>
          <p:nvPr/>
        </p:nvSpPr>
        <p:spPr>
          <a:xfrm>
            <a:off x="4343400" y="3847609"/>
            <a:ext cx="685800" cy="229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67200" y="3842826"/>
            <a:ext cx="685800" cy="307777"/>
          </a:xfrm>
          <a:prstGeom prst="rect">
            <a:avLst/>
          </a:prstGeom>
          <a:noFill/>
        </p:spPr>
        <p:txBody>
          <a:bodyPr wrap="square" rtlCol="0">
            <a:spAutoFit/>
          </a:bodyPr>
          <a:lstStyle/>
          <a:p>
            <a:r>
              <a:rPr lang="en-US" sz="700" dirty="0" smtClean="0"/>
              <a:t>End Result Vs. Goal</a:t>
            </a:r>
            <a:endParaRPr lang="en-US" sz="700" dirty="0"/>
          </a:p>
        </p:txBody>
      </p:sp>
    </p:spTree>
    <p:extLst>
      <p:ext uri="{BB962C8B-B14F-4D97-AF65-F5344CB8AC3E}">
        <p14:creationId xmlns:p14="http://schemas.microsoft.com/office/powerpoint/2010/main" val="389098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pic>
        <p:nvPicPr>
          <p:cNvPr id="552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6675"/>
            <a:ext cx="5110163" cy="5445125"/>
          </a:xfrm>
        </p:spPr>
      </p:pic>
      <p:sp>
        <p:nvSpPr>
          <p:cNvPr id="5" name="TextBox 4"/>
          <p:cNvSpPr txBox="1"/>
          <p:nvPr/>
        </p:nvSpPr>
        <p:spPr>
          <a:xfrm>
            <a:off x="152400" y="1295400"/>
            <a:ext cx="3733800" cy="4801314"/>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Describe any partnerships made during the grant year.</a:t>
            </a:r>
          </a:p>
          <a:p>
            <a:pPr marL="342900" indent="-342900" fontAlgn="auto">
              <a:spcBef>
                <a:spcPts val="0"/>
              </a:spcBef>
              <a:spcAft>
                <a:spcPts val="0"/>
              </a:spcAft>
              <a:buFontTx/>
              <a:buAutoNum type="arabicPeriod"/>
              <a:defRPr/>
            </a:pPr>
            <a:r>
              <a:rPr lang="en-US" dirty="0">
                <a:latin typeface="+mn-lt"/>
              </a:rPr>
              <a:t>List any other funding or in-kind resources that were obtained during the grant year.</a:t>
            </a:r>
          </a:p>
          <a:p>
            <a:pPr marL="342900" indent="-342900" fontAlgn="auto">
              <a:spcBef>
                <a:spcPts val="0"/>
              </a:spcBef>
              <a:spcAft>
                <a:spcPts val="0"/>
              </a:spcAft>
              <a:buFontTx/>
              <a:buAutoNum type="arabicPeriod"/>
              <a:defRPr/>
            </a:pPr>
            <a:r>
              <a:rPr lang="en-US" dirty="0">
                <a:latin typeface="+mn-lt"/>
              </a:rPr>
              <a:t>Describe any challenges during the grant year and how they were resolved.</a:t>
            </a:r>
          </a:p>
          <a:p>
            <a:pPr marL="342900" indent="-342900" fontAlgn="auto">
              <a:spcBef>
                <a:spcPts val="0"/>
              </a:spcBef>
              <a:spcAft>
                <a:spcPts val="0"/>
              </a:spcAft>
              <a:buFontTx/>
              <a:buAutoNum type="arabicPeriod"/>
              <a:defRPr/>
            </a:pPr>
            <a:r>
              <a:rPr lang="en-US" dirty="0">
                <a:latin typeface="+mn-lt"/>
              </a:rPr>
              <a:t>Describe any highlights or noteworthy activities that </a:t>
            </a:r>
            <a:r>
              <a:rPr lang="en-US" dirty="0" smtClean="0">
                <a:latin typeface="+mn-lt"/>
              </a:rPr>
              <a:t>happened </a:t>
            </a:r>
            <a:r>
              <a:rPr lang="en-US" dirty="0">
                <a:latin typeface="+mn-lt"/>
              </a:rPr>
              <a:t>during the grant year.</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After the page has been saved, click “Report Menu”.</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endParaRPr lang="en-US" dirty="0">
              <a:latin typeface="+mn-lt"/>
            </a:endParaRPr>
          </a:p>
        </p:txBody>
      </p:sp>
      <p:sp>
        <p:nvSpPr>
          <p:cNvPr id="55301" name="TextBox 5"/>
          <p:cNvSpPr txBox="1">
            <a:spLocks noChangeArrowheads="1"/>
          </p:cNvSpPr>
          <p:nvPr/>
        </p:nvSpPr>
        <p:spPr bwMode="auto">
          <a:xfrm>
            <a:off x="4343400" y="3124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5302" name="TextBox 6"/>
          <p:cNvSpPr txBox="1">
            <a:spLocks noChangeArrowheads="1"/>
          </p:cNvSpPr>
          <p:nvPr/>
        </p:nvSpPr>
        <p:spPr bwMode="auto">
          <a:xfrm>
            <a:off x="4343400" y="3962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5303" name="TextBox 7"/>
          <p:cNvSpPr txBox="1">
            <a:spLocks noChangeArrowheads="1"/>
          </p:cNvSpPr>
          <p:nvPr/>
        </p:nvSpPr>
        <p:spPr bwMode="auto">
          <a:xfrm>
            <a:off x="4343400" y="4800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55304" name="TextBox 8"/>
          <p:cNvSpPr txBox="1">
            <a:spLocks noChangeArrowheads="1"/>
          </p:cNvSpPr>
          <p:nvPr/>
        </p:nvSpPr>
        <p:spPr bwMode="auto">
          <a:xfrm>
            <a:off x="4343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0" name="Oval 9"/>
          <p:cNvSpPr/>
          <p:nvPr/>
        </p:nvSpPr>
        <p:spPr>
          <a:xfrm>
            <a:off x="7924800" y="2590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715000" y="13589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07" name="TextBox 11"/>
          <p:cNvSpPr txBox="1">
            <a:spLocks noChangeArrowheads="1"/>
          </p:cNvSpPr>
          <p:nvPr/>
        </p:nvSpPr>
        <p:spPr bwMode="auto">
          <a:xfrm>
            <a:off x="7734300" y="231616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55308" name="TextBox 12"/>
          <p:cNvSpPr txBox="1">
            <a:spLocks noChangeArrowheads="1"/>
          </p:cNvSpPr>
          <p:nvPr/>
        </p:nvSpPr>
        <p:spPr bwMode="auto">
          <a:xfrm>
            <a:off x="6261100" y="14732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pic>
        <p:nvPicPr>
          <p:cNvPr id="563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43025"/>
            <a:ext cx="5043488" cy="5362575"/>
          </a:xfrm>
        </p:spPr>
      </p:pic>
      <p:sp>
        <p:nvSpPr>
          <p:cNvPr id="56324" name="TextBox 4"/>
          <p:cNvSpPr txBox="1">
            <a:spLocks noChangeArrowheads="1"/>
          </p:cNvSpPr>
          <p:nvPr/>
        </p:nvSpPr>
        <p:spPr bwMode="auto">
          <a:xfrm>
            <a:off x="152400" y="1371600"/>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a:t>If you would like a PDF of the report to print or save to your computer, click “Generate Full PDF”.</a:t>
            </a:r>
          </a:p>
          <a:p>
            <a:pPr eaLnBrk="1" hangingPunct="1">
              <a:buFont typeface="Arial" charset="0"/>
              <a:buAutoNum type="arabicPeriod"/>
            </a:pPr>
            <a:r>
              <a:rPr lang="en-US"/>
              <a:t>If there are no errors, click the “Submit” button.</a:t>
            </a:r>
          </a:p>
        </p:txBody>
      </p:sp>
      <p:sp>
        <p:nvSpPr>
          <p:cNvPr id="6" name="Oval 5"/>
          <p:cNvSpPr/>
          <p:nvPr/>
        </p:nvSpPr>
        <p:spPr>
          <a:xfrm>
            <a:off x="4419600" y="35052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343400" y="3657600"/>
            <a:ext cx="1066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848600" y="2286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8" name="TextBox 8"/>
          <p:cNvSpPr txBox="1">
            <a:spLocks noChangeArrowheads="1"/>
          </p:cNvSpPr>
          <p:nvPr/>
        </p:nvSpPr>
        <p:spPr bwMode="auto">
          <a:xfrm>
            <a:off x="5181600" y="3352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6329" name="TextBox 9"/>
          <p:cNvSpPr txBox="1">
            <a:spLocks noChangeArrowheads="1"/>
          </p:cNvSpPr>
          <p:nvPr/>
        </p:nvSpPr>
        <p:spPr bwMode="auto">
          <a:xfrm>
            <a:off x="5422900" y="35877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6330" name="TextBox 10"/>
          <p:cNvSpPr txBox="1">
            <a:spLocks noChangeArrowheads="1"/>
          </p:cNvSpPr>
          <p:nvPr/>
        </p:nvSpPr>
        <p:spPr bwMode="auto">
          <a:xfrm>
            <a:off x="8077200" y="1981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a:t>
            </a:r>
            <a:endParaRPr lang="en-US" dirty="0"/>
          </a:p>
        </p:txBody>
      </p:sp>
      <p:pic>
        <p:nvPicPr>
          <p:cNvPr id="573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11600" y="1371600"/>
            <a:ext cx="5153025" cy="5410200"/>
          </a:xfrm>
        </p:spPr>
      </p:pic>
      <p:sp>
        <p:nvSpPr>
          <p:cNvPr id="57348" name="TextBox 4"/>
          <p:cNvSpPr txBox="1">
            <a:spLocks noChangeArrowheads="1"/>
          </p:cNvSpPr>
          <p:nvPr/>
        </p:nvSpPr>
        <p:spPr bwMode="auto">
          <a:xfrm>
            <a:off x="76200" y="13716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your report is successfully submitted, you will see a confirmation at the top of the screen and the status will change in the General Information box.</a:t>
            </a:r>
          </a:p>
          <a:p>
            <a:pPr eaLnBrk="1" hangingPunct="1"/>
            <a:endParaRPr lang="en-US"/>
          </a:p>
          <a:p>
            <a:pPr eaLnBrk="1" hangingPunct="1"/>
            <a:r>
              <a:rPr lang="en-US"/>
              <a:t>Click “Grant Menu” to return to the Grant.</a:t>
            </a:r>
          </a:p>
        </p:txBody>
      </p:sp>
      <p:cxnSp>
        <p:nvCxnSpPr>
          <p:cNvPr id="7" name="Straight Arrow Connector 6"/>
          <p:cNvCxnSpPr/>
          <p:nvPr/>
        </p:nvCxnSpPr>
        <p:spPr>
          <a:xfrm>
            <a:off x="2971800" y="1981200"/>
            <a:ext cx="2209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2525713"/>
            <a:ext cx="1524000" cy="5984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05400" y="1905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Process</a:t>
            </a:r>
            <a:endParaRPr lang="en-US" dirty="0"/>
          </a:p>
        </p:txBody>
      </p:sp>
      <p:sp>
        <p:nvSpPr>
          <p:cNvPr id="58371" name="TextBox 4"/>
          <p:cNvSpPr txBox="1">
            <a:spLocks noChangeArrowheads="1"/>
          </p:cNvSpPr>
          <p:nvPr/>
        </p:nvSpPr>
        <p:spPr bwMode="auto">
          <a:xfrm>
            <a:off x="76200" y="1371600"/>
            <a:ext cx="37338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Once the report has been submitted to our office, it goes through a review process.</a:t>
            </a:r>
          </a:p>
          <a:p>
            <a:pPr eaLnBrk="1" hangingPunct="1"/>
            <a:r>
              <a:rPr lang="en-US" sz="1400"/>
              <a:t>  </a:t>
            </a:r>
          </a:p>
          <a:p>
            <a:pPr eaLnBrk="1" hangingPunct="1"/>
            <a:r>
              <a:rPr lang="en-US" sz="1400"/>
              <a:t>The report will be under “</a:t>
            </a:r>
            <a:r>
              <a:rPr lang="en-US" sz="1400" b="1"/>
              <a:t>Progress Report Submitted</a:t>
            </a:r>
            <a:r>
              <a:rPr lang="en-US" sz="1400"/>
              <a:t>” until the review is complete.</a:t>
            </a:r>
          </a:p>
          <a:p>
            <a:pPr eaLnBrk="1" hangingPunct="1"/>
            <a:endParaRPr lang="en-US" sz="800"/>
          </a:p>
          <a:p>
            <a:pPr eaLnBrk="1" hangingPunct="1"/>
            <a:r>
              <a:rPr lang="en-US" sz="1400"/>
              <a:t>If it is approved, it will be under “</a:t>
            </a:r>
            <a:r>
              <a:rPr lang="en-US" sz="1400" b="1"/>
              <a:t>Progress Report Approved”.  </a:t>
            </a:r>
            <a:endParaRPr lang="en-US" sz="900" b="1"/>
          </a:p>
          <a:p>
            <a:pPr eaLnBrk="1" hangingPunct="1"/>
            <a:endParaRPr lang="en-US" sz="1400"/>
          </a:p>
          <a:p>
            <a:pPr eaLnBrk="1" hangingPunct="1"/>
            <a:r>
              <a:rPr lang="en-US" sz="1400"/>
              <a:t>If it is sent back for modifications, you will receive an email and it will be under </a:t>
            </a:r>
            <a:r>
              <a:rPr lang="en-US" sz="1400" b="1"/>
              <a:t>“Progress Report Modification Required”.</a:t>
            </a:r>
          </a:p>
          <a:p>
            <a:pPr eaLnBrk="1" hangingPunct="1"/>
            <a:endParaRPr lang="en-US" sz="1400" b="1"/>
          </a:p>
          <a:p>
            <a:pPr eaLnBrk="1" hangingPunct="1"/>
            <a:r>
              <a:rPr lang="en-US" sz="1400" b="1"/>
              <a:t>Log into the GRANTS System to make the modifications.</a:t>
            </a:r>
          </a:p>
          <a:p>
            <a:pPr eaLnBrk="1" hangingPunct="1"/>
            <a:endParaRPr lang="en-US" sz="1400"/>
          </a:p>
        </p:txBody>
      </p:sp>
      <p:pic>
        <p:nvPicPr>
          <p:cNvPr id="58372"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381125"/>
            <a:ext cx="5313363" cy="3733800"/>
          </a:xfrm>
        </p:spPr>
      </p:pic>
      <p:sp>
        <p:nvSpPr>
          <p:cNvPr id="58373" name="TextBox 2"/>
          <p:cNvSpPr txBox="1">
            <a:spLocks noChangeArrowheads="1"/>
          </p:cNvSpPr>
          <p:nvPr/>
        </p:nvSpPr>
        <p:spPr bwMode="auto">
          <a:xfrm>
            <a:off x="76200" y="5257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Note:  If you do not receive the email, check your email address in the GRANTS System (update if </a:t>
            </a:r>
            <a:r>
              <a:rPr lang="en-US" sz="1400" dirty="0" smtClean="0"/>
              <a:t>needed) or </a:t>
            </a:r>
            <a:r>
              <a:rPr lang="en-US" sz="1400" dirty="0"/>
              <a:t>check with your agency IT Administrator to see if our system generated emails from </a:t>
            </a:r>
            <a:r>
              <a:rPr lang="en-US" sz="1400" dirty="0">
                <a:hlinkClick r:id="rId3"/>
              </a:rPr>
              <a:t>otso@dps.state.oh.us</a:t>
            </a:r>
            <a:r>
              <a:rPr lang="en-US" sz="1400" dirty="0"/>
              <a:t> are being blocked as spam.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Modifications</a:t>
            </a:r>
            <a:endParaRPr lang="en-US" dirty="0"/>
          </a:p>
        </p:txBody>
      </p:sp>
      <p:pic>
        <p:nvPicPr>
          <p:cNvPr id="593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0325"/>
            <a:ext cx="5059363" cy="5451475"/>
          </a:xfrm>
        </p:spPr>
      </p:pic>
      <p:sp>
        <p:nvSpPr>
          <p:cNvPr id="5" name="Rectangle 4"/>
          <p:cNvSpPr/>
          <p:nvPr/>
        </p:nvSpPr>
        <p:spPr>
          <a:xfrm>
            <a:off x="4419600" y="4267200"/>
            <a:ext cx="1295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419600" y="4648200"/>
            <a:ext cx="12192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8" name="TextBox 7"/>
          <p:cNvSpPr txBox="1">
            <a:spLocks noChangeArrowheads="1"/>
          </p:cNvSpPr>
          <p:nvPr/>
        </p:nvSpPr>
        <p:spPr bwMode="auto">
          <a:xfrm>
            <a:off x="152400" y="16002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On the Start Menu, under the Task List, any items that need modifications will be listed.</a:t>
            </a:r>
          </a:p>
          <a:p>
            <a:pPr eaLnBrk="1" hangingPunct="1">
              <a:buFontTx/>
              <a:buAutoNum type="arabicPeriod"/>
            </a:pPr>
            <a:r>
              <a:rPr lang="en-US"/>
              <a:t>Click on the link for the report you want to modify.</a:t>
            </a:r>
          </a:p>
        </p:txBody>
      </p:sp>
      <p:sp>
        <p:nvSpPr>
          <p:cNvPr id="10" name="Oval 9"/>
          <p:cNvSpPr/>
          <p:nvPr/>
        </p:nvSpPr>
        <p:spPr>
          <a:xfrm>
            <a:off x="4419600" y="586105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8600" y="32004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401" name="TextBox 11"/>
          <p:cNvSpPr txBox="1">
            <a:spLocks noChangeArrowheads="1"/>
          </p:cNvSpPr>
          <p:nvPr/>
        </p:nvSpPr>
        <p:spPr bwMode="auto">
          <a:xfrm>
            <a:off x="5867400" y="3429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9402" name="TextBox 12"/>
          <p:cNvSpPr txBox="1">
            <a:spLocks noChangeArrowheads="1"/>
          </p:cNvSpPr>
          <p:nvPr/>
        </p:nvSpPr>
        <p:spPr bwMode="auto">
          <a:xfrm>
            <a:off x="6477000" y="5791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4" name="Rectangle 13"/>
          <p:cNvSpPr/>
          <p:nvPr/>
        </p:nvSpPr>
        <p:spPr>
          <a:xfrm>
            <a:off x="4343400" y="5715000"/>
            <a:ext cx="1524000" cy="14605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419600" y="4038600"/>
            <a:ext cx="1295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Columbus District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066800"/>
            <a:ext cx="4656182" cy="4876800"/>
          </a:xfrm>
        </p:spPr>
      </p:pic>
      <p:graphicFrame>
        <p:nvGraphicFramePr>
          <p:cNvPr id="5" name="Table 4"/>
          <p:cNvGraphicFramePr>
            <a:graphicFrameLocks noGrp="1"/>
          </p:cNvGraphicFramePr>
          <p:nvPr>
            <p:extLst>
              <p:ext uri="{D42A27DB-BD31-4B8C-83A1-F6EECF244321}">
                <p14:modId xmlns:p14="http://schemas.microsoft.com/office/powerpoint/2010/main" val="3342707355"/>
              </p:ext>
            </p:extLst>
          </p:nvPr>
        </p:nvGraphicFramePr>
        <p:xfrm>
          <a:off x="5410200" y="1371600"/>
          <a:ext cx="2134992" cy="2362199"/>
        </p:xfrm>
        <a:graphic>
          <a:graphicData uri="http://schemas.openxmlformats.org/drawingml/2006/table">
            <a:tbl>
              <a:tblPr firstRow="1" firstCol="1" bandRow="1">
                <a:tableStyleId>{5C22544A-7EE6-4342-B048-85BDC9FD1C3A}</a:tableStyleId>
              </a:tblPr>
              <a:tblGrid>
                <a:gridCol w="878430"/>
                <a:gridCol w="1256562"/>
              </a:tblGrid>
              <a:tr h="423491">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Fairfield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Franklin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Columbus</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Knox</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Licking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Granville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Madison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West Jefferson</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Morrow</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Perry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Pickaway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Circleville</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800600" y="4419600"/>
            <a:ext cx="4343400"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a:t>
            </a:r>
            <a:r>
              <a:rPr lang="en-US" dirty="0"/>
              <a:t>614/466-3250</a:t>
            </a:r>
          </a:p>
          <a:p>
            <a:r>
              <a:rPr lang="en-US" b="1" dirty="0" smtClean="0"/>
              <a:t>LEL - </a:t>
            </a:r>
            <a:r>
              <a:rPr lang="en-US" dirty="0" smtClean="0"/>
              <a:t>Mike Brining:  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40072513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a:t>
            </a:r>
            <a:endParaRPr lang="en-US" dirty="0"/>
          </a:p>
        </p:txBody>
      </p:sp>
      <p:pic>
        <p:nvPicPr>
          <p:cNvPr id="604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36675"/>
            <a:ext cx="5108575" cy="5445125"/>
          </a:xfrm>
        </p:spPr>
      </p:pic>
      <p:sp>
        <p:nvSpPr>
          <p:cNvPr id="60420" name="TextBox 4"/>
          <p:cNvSpPr txBox="1">
            <a:spLocks noChangeArrowheads="1"/>
          </p:cNvSpPr>
          <p:nvPr/>
        </p:nvSpPr>
        <p:spPr bwMode="auto">
          <a:xfrm>
            <a:off x="76200" y="1371600"/>
            <a:ext cx="3657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dirty="0"/>
              <a:t>Modifications that are required will be listed on the Report Menu outlined in a red box.</a:t>
            </a:r>
          </a:p>
          <a:p>
            <a:pPr eaLnBrk="1" hangingPunct="1">
              <a:buFontTx/>
              <a:buAutoNum type="arabicPeriod"/>
            </a:pPr>
            <a:r>
              <a:rPr lang="en-US" dirty="0"/>
              <a:t>Complete the changes, return to the Report Menu and click “Submit” to re-submit the report</a:t>
            </a:r>
            <a:r>
              <a:rPr lang="en-US" dirty="0" smtClean="0"/>
              <a:t>.</a:t>
            </a:r>
          </a:p>
          <a:p>
            <a:pPr eaLnBrk="1" hangingPunct="1">
              <a:buFontTx/>
              <a:buAutoNum type="arabicPeriod"/>
            </a:pPr>
            <a:endParaRPr lang="en-US" dirty="0"/>
          </a:p>
          <a:p>
            <a:pPr eaLnBrk="1" hangingPunct="1">
              <a:buFontTx/>
              <a:buAutoNum type="arabicPeriod"/>
            </a:pPr>
            <a:endParaRPr lang="en-US" dirty="0" smtClean="0"/>
          </a:p>
          <a:p>
            <a:pPr marL="0" indent="0" eaLnBrk="1" hangingPunct="1"/>
            <a:r>
              <a:rPr lang="en-US" b="1" dirty="0"/>
              <a:t>Check the box next to </a:t>
            </a:r>
            <a:r>
              <a:rPr lang="en-US" b="1" dirty="0" smtClean="0"/>
              <a:t>Report Process </a:t>
            </a:r>
            <a:r>
              <a:rPr lang="en-US" b="1" dirty="0"/>
              <a:t>on the Pre-Activity Form.</a:t>
            </a:r>
          </a:p>
          <a:p>
            <a:pPr marL="0" indent="0" eaLnBrk="1" hangingPunct="1"/>
            <a:endParaRPr lang="en-US" dirty="0"/>
          </a:p>
        </p:txBody>
      </p:sp>
      <p:sp>
        <p:nvSpPr>
          <p:cNvPr id="6" name="Oval 5"/>
          <p:cNvSpPr/>
          <p:nvPr/>
        </p:nvSpPr>
        <p:spPr>
          <a:xfrm>
            <a:off x="4038600" y="4191000"/>
            <a:ext cx="441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153400" y="22098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3" name="TextBox 7"/>
          <p:cNvSpPr txBox="1">
            <a:spLocks noChangeArrowheads="1"/>
          </p:cNvSpPr>
          <p:nvPr/>
        </p:nvSpPr>
        <p:spPr bwMode="auto">
          <a:xfrm>
            <a:off x="6019800" y="4267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0424" name="TextBox 8"/>
          <p:cNvSpPr txBox="1">
            <a:spLocks noChangeArrowheads="1"/>
          </p:cNvSpPr>
          <p:nvPr/>
        </p:nvSpPr>
        <p:spPr bwMode="auto">
          <a:xfrm>
            <a:off x="7924800" y="1992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61443" name="Content Placeholder 2"/>
          <p:cNvSpPr>
            <a:spLocks noGrp="1"/>
          </p:cNvSpPr>
          <p:nvPr>
            <p:ph idx="1"/>
          </p:nvPr>
        </p:nvSpPr>
        <p:spPr/>
        <p:txBody>
          <a:bodyPr/>
          <a:lstStyle/>
          <a:p>
            <a:pPr eaLnBrk="1" hangingPunct="1"/>
            <a:r>
              <a:rPr lang="en-US" dirty="0" smtClean="0"/>
              <a:t>Reimbursement claims will be due either the 15</a:t>
            </a:r>
            <a:r>
              <a:rPr lang="en-US" baseline="30000" dirty="0" smtClean="0"/>
              <a:t>th</a:t>
            </a:r>
            <a:r>
              <a:rPr lang="en-US" dirty="0" smtClean="0"/>
              <a:t> of the following month for monthly claims (Example:  October claim will be due November 15</a:t>
            </a:r>
            <a:r>
              <a:rPr lang="en-US" baseline="30000" dirty="0" smtClean="0"/>
              <a:t>th</a:t>
            </a:r>
            <a:r>
              <a:rPr lang="en-US" dirty="0" smtClean="0"/>
              <a:t>) or the 15</a:t>
            </a:r>
            <a:r>
              <a:rPr lang="en-US" baseline="30000" dirty="0" smtClean="0"/>
              <a:t>th</a:t>
            </a:r>
            <a:r>
              <a:rPr lang="en-US" dirty="0" smtClean="0"/>
              <a:t> of the month following the end of the quarter (Example:  First quarter claim (October – December) will be due January 15</a:t>
            </a:r>
            <a:r>
              <a:rPr lang="en-US" baseline="30000" dirty="0" smtClean="0"/>
              <a:t>th</a:t>
            </a:r>
            <a:r>
              <a:rPr lang="en-US" dirty="0" smtClean="0"/>
              <a:t>).</a:t>
            </a:r>
          </a:p>
          <a:p>
            <a:pPr eaLnBrk="1" hangingPunct="1"/>
            <a:r>
              <a:rPr lang="en-US" dirty="0" smtClean="0"/>
              <a:t>Verify your claim schedule selection on the Pre-Activity Form.  New sub-grantees must select monthly.</a:t>
            </a:r>
          </a:p>
          <a:p>
            <a:pPr eaLnBrk="1" hangingPunct="1"/>
            <a:r>
              <a:rPr lang="en-US" dirty="0" smtClean="0"/>
              <a:t>Reimbursement claims can include previous activity but cannot go beyond the current claim period.  (Example:  The December claim can include a November expense, but not a January expense).</a:t>
            </a:r>
          </a:p>
          <a:p>
            <a:pPr eaLnBrk="1" hangingPunct="1"/>
            <a:r>
              <a:rPr lang="en-US" dirty="0" smtClean="0"/>
              <a:t>If there is no activity, you must submit a zero claim.</a:t>
            </a:r>
          </a:p>
          <a:p>
            <a:pPr eaLnBrk="1" hangingPunct="1"/>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3" name="Content Placeholder 2"/>
          <p:cNvSpPr>
            <a:spLocks noGrp="1"/>
          </p:cNvSpPr>
          <p:nvPr>
            <p:ph idx="1"/>
          </p:nvPr>
        </p:nvSpPr>
        <p:spPr>
          <a:xfrm>
            <a:off x="152400" y="1600200"/>
            <a:ext cx="4303713" cy="3505200"/>
          </a:xfrm>
        </p:spPr>
        <p:txBody>
          <a:bodyPr rtlCol="0">
            <a:noAutofit/>
          </a:bodyPr>
          <a:lstStyle/>
          <a:p>
            <a:pPr marL="342900" indent="-342900" eaLnBrk="1" fontAlgn="auto" hangingPunct="1">
              <a:spcAft>
                <a:spcPts val="0"/>
              </a:spcAft>
              <a:buFont typeface="Arial" pitchFamily="34" charset="0"/>
              <a:buAutoNum type="arabicPeriod"/>
              <a:defRPr/>
            </a:pPr>
            <a:r>
              <a:rPr lang="en-US" sz="1400" dirty="0" smtClean="0"/>
              <a:t>Reimbursement Claims will </a:t>
            </a:r>
            <a:r>
              <a:rPr lang="en-US" sz="1400" dirty="0"/>
              <a:t>be listed in the drop down under </a:t>
            </a:r>
            <a:r>
              <a:rPr lang="en-US" sz="1400" dirty="0" smtClean="0"/>
              <a:t>Reimbursement Claims.</a:t>
            </a:r>
          </a:p>
          <a:p>
            <a:pPr marL="0" indent="0" eaLnBrk="1" fontAlgn="auto" hangingPunct="1">
              <a:spcAft>
                <a:spcPts val="0"/>
              </a:spcAft>
              <a:buFont typeface="Arial" pitchFamily="34" charset="0"/>
              <a:buNone/>
              <a:defRPr/>
            </a:pPr>
            <a:endParaRPr lang="en-US" sz="1100" dirty="0" smtClean="0"/>
          </a:p>
          <a:p>
            <a:pPr marL="0" indent="0" eaLnBrk="1" fontAlgn="auto" hangingPunct="1">
              <a:spcAft>
                <a:spcPts val="0"/>
              </a:spcAft>
              <a:buFont typeface="Arial" pitchFamily="34" charset="0"/>
              <a:buNone/>
              <a:defRPr/>
            </a:pPr>
            <a:r>
              <a:rPr lang="en-US" sz="1400" dirty="0" smtClean="0"/>
              <a:t>Claims </a:t>
            </a:r>
            <a:r>
              <a:rPr lang="en-US" sz="1400" dirty="0"/>
              <a:t>will be in the drop down the first </a:t>
            </a:r>
            <a:r>
              <a:rPr lang="en-US" sz="1400" dirty="0" smtClean="0"/>
              <a:t>day of the claim </a:t>
            </a:r>
            <a:r>
              <a:rPr lang="en-US" sz="1400" dirty="0"/>
              <a:t>period. (Ex.  May Claim will </a:t>
            </a:r>
            <a:r>
              <a:rPr lang="en-US" sz="1400" dirty="0" smtClean="0"/>
              <a:t>be in </a:t>
            </a:r>
            <a:r>
              <a:rPr lang="en-US" sz="1400" dirty="0"/>
              <a:t>the </a:t>
            </a:r>
            <a:r>
              <a:rPr lang="en-US" sz="1400" dirty="0" smtClean="0"/>
              <a:t>drop down </a:t>
            </a:r>
            <a:r>
              <a:rPr lang="en-US" sz="1400" dirty="0"/>
              <a:t>May 1</a:t>
            </a:r>
            <a:r>
              <a:rPr lang="en-US" sz="1400" baseline="30000" dirty="0"/>
              <a:t>st</a:t>
            </a:r>
            <a:r>
              <a:rPr lang="en-US" sz="1400" dirty="0"/>
              <a:t>).   </a:t>
            </a:r>
            <a:endParaRPr lang="en-US" sz="1400" dirty="0" smtClean="0"/>
          </a:p>
          <a:p>
            <a:pPr marL="0" indent="0" eaLnBrk="1" fontAlgn="auto" hangingPunct="1">
              <a:spcAft>
                <a:spcPts val="0"/>
              </a:spcAft>
              <a:buFont typeface="Arial" pitchFamily="34" charset="0"/>
              <a:buNone/>
              <a:defRPr/>
            </a:pPr>
            <a:r>
              <a:rPr lang="en-US" sz="1400" dirty="0" smtClean="0"/>
              <a:t>   </a:t>
            </a:r>
          </a:p>
          <a:p>
            <a:pPr marL="342900" indent="-342900" eaLnBrk="1" fontAlgn="auto" hangingPunct="1">
              <a:spcAft>
                <a:spcPts val="0"/>
              </a:spcAft>
              <a:buFont typeface="Arial" pitchFamily="34" charset="0"/>
              <a:buAutoNum type="arabicPeriod" startAt="2"/>
              <a:defRPr/>
            </a:pPr>
            <a:r>
              <a:rPr lang="en-US" sz="1400" dirty="0" smtClean="0"/>
              <a:t>The </a:t>
            </a:r>
            <a:r>
              <a:rPr lang="en-US" sz="1400" dirty="0"/>
              <a:t>date listed </a:t>
            </a:r>
            <a:r>
              <a:rPr lang="en-US" sz="1400" dirty="0" smtClean="0"/>
              <a:t>is </a:t>
            </a:r>
            <a:r>
              <a:rPr lang="en-US" sz="1400" dirty="0"/>
              <a:t>the date the </a:t>
            </a:r>
            <a:r>
              <a:rPr lang="en-US" sz="1400" dirty="0" smtClean="0"/>
              <a:t>claim </a:t>
            </a:r>
            <a:r>
              <a:rPr lang="en-US" sz="1400" dirty="0"/>
              <a:t>is due.  If a </a:t>
            </a:r>
            <a:r>
              <a:rPr lang="en-US" sz="1400" dirty="0" smtClean="0"/>
              <a:t>progress report </a:t>
            </a:r>
            <a:r>
              <a:rPr lang="en-US" sz="1400" dirty="0"/>
              <a:t>is past due, you will not be able to submit a claim (or re-submit a claim that was sent back for </a:t>
            </a:r>
            <a:r>
              <a:rPr lang="en-US" sz="1400" dirty="0" smtClean="0"/>
              <a:t>modifications).  </a:t>
            </a:r>
          </a:p>
          <a:p>
            <a:pPr marL="0" indent="0" eaLnBrk="1" fontAlgn="auto" hangingPunct="1">
              <a:spcAft>
                <a:spcPts val="0"/>
              </a:spcAft>
              <a:buFont typeface="Arial" pitchFamily="34" charset="0"/>
              <a:buNone/>
              <a:defRPr/>
            </a:pPr>
            <a:endParaRPr lang="en-US" sz="1050" dirty="0"/>
          </a:p>
          <a:p>
            <a:pPr marL="0" indent="0" eaLnBrk="1" fontAlgn="auto" hangingPunct="1">
              <a:spcAft>
                <a:spcPts val="0"/>
              </a:spcAft>
              <a:buFont typeface="Arial" pitchFamily="34" charset="0"/>
              <a:buNone/>
              <a:defRPr/>
            </a:pPr>
            <a:r>
              <a:rPr lang="en-US" sz="1400" dirty="0" smtClean="0"/>
              <a:t>Only one claim can be processed at a time.  The next claim will not show up in the drop down until the previous one has been approved.</a:t>
            </a:r>
          </a:p>
          <a:p>
            <a:pPr marL="0" indent="0" eaLnBrk="1" fontAlgn="auto" hangingPunct="1">
              <a:spcAft>
                <a:spcPts val="0"/>
              </a:spcAft>
              <a:buFont typeface="Arial" pitchFamily="34" charset="0"/>
              <a:buNone/>
              <a:defRPr/>
            </a:pPr>
            <a:endParaRPr lang="en-US" sz="1400" dirty="0"/>
          </a:p>
        </p:txBody>
      </p:sp>
      <p:pic>
        <p:nvPicPr>
          <p:cNvPr id="6246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762000" y="5791200"/>
            <a:ext cx="2438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0" name="TextBox 17"/>
          <p:cNvSpPr txBox="1">
            <a:spLocks noChangeArrowheads="1"/>
          </p:cNvSpPr>
          <p:nvPr/>
        </p:nvSpPr>
        <p:spPr bwMode="auto">
          <a:xfrm>
            <a:off x="3209925" y="56832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pic>
        <p:nvPicPr>
          <p:cNvPr id="624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4675" y="1289050"/>
            <a:ext cx="475932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724400" y="61722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3" name="TextBox 5"/>
          <p:cNvSpPr txBox="1">
            <a:spLocks noChangeArrowheads="1"/>
          </p:cNvSpPr>
          <p:nvPr/>
        </p:nvSpPr>
        <p:spPr bwMode="auto">
          <a:xfrm>
            <a:off x="5715000" y="6248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6" name="TextBox 5"/>
          <p:cNvSpPr txBox="1"/>
          <p:nvPr/>
        </p:nvSpPr>
        <p:spPr>
          <a:xfrm>
            <a:off x="533400" y="1447800"/>
            <a:ext cx="3886200" cy="1754188"/>
          </a:xfrm>
          <a:prstGeom prst="rect">
            <a:avLst/>
          </a:prstGeom>
          <a:noFill/>
        </p:spPr>
        <p:txBody>
          <a:bodyPr>
            <a:spAutoFit/>
          </a:bodyPr>
          <a:lstStyle/>
          <a:p>
            <a:pPr fontAlgn="auto">
              <a:spcBef>
                <a:spcPts val="0"/>
              </a:spcBef>
              <a:spcAft>
                <a:spcPts val="0"/>
              </a:spcAft>
              <a:defRPr/>
            </a:pPr>
            <a:r>
              <a:rPr lang="en-US" dirty="0">
                <a:latin typeface="+mn-lt"/>
              </a:rPr>
              <a:t>To initiate the reimbursement claim:</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Select the claim from the drop down menu.</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2.  Click the “Create” button.</a:t>
            </a:r>
          </a:p>
        </p:txBody>
      </p:sp>
      <p:pic>
        <p:nvPicPr>
          <p:cNvPr id="6349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323975"/>
            <a:ext cx="4721225" cy="5524500"/>
          </a:xfrm>
        </p:spPr>
      </p:pic>
      <p:sp>
        <p:nvSpPr>
          <p:cNvPr id="4" name="Oval 3"/>
          <p:cNvSpPr/>
          <p:nvPr/>
        </p:nvSpPr>
        <p:spPr>
          <a:xfrm>
            <a:off x="4953000" y="6400800"/>
            <a:ext cx="1600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605588" y="6400800"/>
            <a:ext cx="3810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5" name="TextBox 7"/>
          <p:cNvSpPr txBox="1">
            <a:spLocks noChangeArrowheads="1"/>
          </p:cNvSpPr>
          <p:nvPr/>
        </p:nvSpPr>
        <p:spPr bwMode="auto">
          <a:xfrm>
            <a:off x="5715000" y="63309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3496" name="TextBox 8"/>
          <p:cNvSpPr txBox="1">
            <a:spLocks noChangeArrowheads="1"/>
          </p:cNvSpPr>
          <p:nvPr/>
        </p:nvSpPr>
        <p:spPr bwMode="auto">
          <a:xfrm>
            <a:off x="6986588" y="6248400"/>
            <a:ext cx="252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192088" y="1371600"/>
            <a:ext cx="3998912" cy="5262563"/>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1600" dirty="0">
                <a:latin typeface="+mn-lt"/>
              </a:rPr>
              <a:t>The Expense Summary Page  shows grant information.</a:t>
            </a:r>
          </a:p>
          <a:p>
            <a:pPr marL="342900" indent="-342900" fontAlgn="auto">
              <a:spcBef>
                <a:spcPts val="0"/>
              </a:spcBef>
              <a:spcAft>
                <a:spcPts val="0"/>
              </a:spcAft>
              <a:buFont typeface="+mj-lt"/>
              <a:buAutoNum type="arabicPeriod"/>
              <a:defRPr/>
            </a:pPr>
            <a:endParaRPr lang="en-US" sz="1600" dirty="0">
              <a:latin typeface="+mn-lt"/>
            </a:endParaRPr>
          </a:p>
          <a:p>
            <a:pPr marL="342900" indent="-342900" fontAlgn="auto">
              <a:spcBef>
                <a:spcPts val="0"/>
              </a:spcBef>
              <a:spcAft>
                <a:spcPts val="0"/>
              </a:spcAft>
              <a:buFont typeface="+mj-lt"/>
              <a:buAutoNum type="arabicPeriod"/>
              <a:defRPr/>
            </a:pPr>
            <a:r>
              <a:rPr lang="en-US" sz="1600" dirty="0">
                <a:latin typeface="+mn-lt"/>
              </a:rPr>
              <a:t>Budget Information</a:t>
            </a:r>
          </a:p>
          <a:p>
            <a:pPr marL="342900" indent="-342900" fontAlgn="auto">
              <a:spcBef>
                <a:spcPts val="0"/>
              </a:spcBef>
              <a:spcAft>
                <a:spcPts val="0"/>
              </a:spcAft>
              <a:buFont typeface="+mj-lt"/>
              <a:buAutoNum type="arabicPeriod"/>
              <a:defRPr/>
            </a:pPr>
            <a:endParaRPr lang="en-US" sz="1600" dirty="0">
              <a:latin typeface="+mn-lt"/>
            </a:endParaRPr>
          </a:p>
          <a:p>
            <a:pPr marL="342900" indent="-342900" fontAlgn="auto">
              <a:spcBef>
                <a:spcPts val="0"/>
              </a:spcBef>
              <a:spcAft>
                <a:spcPts val="0"/>
              </a:spcAft>
              <a:buFont typeface="+mj-lt"/>
              <a:buAutoNum type="arabicPeriod"/>
              <a:defRPr/>
            </a:pPr>
            <a:r>
              <a:rPr lang="en-US" sz="1600" dirty="0">
                <a:latin typeface="+mn-lt"/>
              </a:rPr>
              <a:t>Previous Expenses will show after the first claim has been approved.</a:t>
            </a:r>
          </a:p>
          <a:p>
            <a:pPr marL="342900" indent="-342900" fontAlgn="auto">
              <a:spcBef>
                <a:spcPts val="0"/>
              </a:spcBef>
              <a:spcAft>
                <a:spcPts val="0"/>
              </a:spcAft>
              <a:buFont typeface="+mj-lt"/>
              <a:buAutoNum type="arabicPeriod"/>
              <a:defRPr/>
            </a:pPr>
            <a:endParaRPr lang="en-US" sz="1600" dirty="0">
              <a:latin typeface="+mn-lt"/>
            </a:endParaRPr>
          </a:p>
          <a:p>
            <a:pPr marL="342900" indent="-342900" fontAlgn="auto">
              <a:spcBef>
                <a:spcPts val="0"/>
              </a:spcBef>
              <a:spcAft>
                <a:spcPts val="0"/>
              </a:spcAft>
              <a:buFont typeface="+mj-lt"/>
              <a:buAutoNum type="arabicPeriod"/>
              <a:defRPr/>
            </a:pPr>
            <a:r>
              <a:rPr lang="en-US" sz="1600" dirty="0">
                <a:latin typeface="+mn-lt"/>
              </a:rPr>
              <a:t>Budget Remaining (Award – Previous Claim)</a:t>
            </a:r>
          </a:p>
          <a:p>
            <a:pPr marL="342900" indent="-342900" fontAlgn="auto">
              <a:spcBef>
                <a:spcPts val="0"/>
              </a:spcBef>
              <a:spcAft>
                <a:spcPts val="0"/>
              </a:spcAft>
              <a:buFont typeface="+mj-lt"/>
              <a:buAutoNum type="arabicPeriod"/>
              <a:defRPr/>
            </a:pPr>
            <a:endParaRPr lang="en-US" sz="1600" dirty="0">
              <a:latin typeface="+mn-lt"/>
            </a:endParaRPr>
          </a:p>
          <a:p>
            <a:pPr marL="342900" indent="-342900" fontAlgn="auto">
              <a:spcBef>
                <a:spcPts val="0"/>
              </a:spcBef>
              <a:spcAft>
                <a:spcPts val="0"/>
              </a:spcAft>
              <a:buFont typeface="+mj-lt"/>
              <a:buAutoNum type="arabicPeriod"/>
              <a:defRPr/>
            </a:pPr>
            <a:r>
              <a:rPr lang="en-US" sz="1600" dirty="0">
                <a:latin typeface="+mn-lt"/>
              </a:rPr>
              <a:t>Current Period Expenses (once you add Expense Detail items these fields will self-populate).</a:t>
            </a:r>
          </a:p>
          <a:p>
            <a:pPr marL="342900" indent="-342900" fontAlgn="auto">
              <a:spcBef>
                <a:spcPts val="0"/>
              </a:spcBef>
              <a:spcAft>
                <a:spcPts val="0"/>
              </a:spcAft>
              <a:buFont typeface="+mj-lt"/>
              <a:buAutoNum type="arabicPeriod"/>
              <a:defRPr/>
            </a:pPr>
            <a:endParaRPr lang="en-US" sz="1600" dirty="0">
              <a:latin typeface="+mn-lt"/>
            </a:endParaRPr>
          </a:p>
          <a:p>
            <a:pPr fontAlgn="auto">
              <a:spcBef>
                <a:spcPts val="0"/>
              </a:spcBef>
              <a:spcAft>
                <a:spcPts val="0"/>
              </a:spcAft>
              <a:defRPr/>
            </a:pPr>
            <a:r>
              <a:rPr lang="en-US" sz="1600" dirty="0">
                <a:latin typeface="+mn-lt"/>
              </a:rPr>
              <a:t>Every time a subsequent claim is initiated, the previous expenses and budget remaining will update to include all previous approved claims.</a:t>
            </a:r>
          </a:p>
          <a:p>
            <a:pPr fontAlgn="auto">
              <a:spcBef>
                <a:spcPts val="0"/>
              </a:spcBef>
              <a:spcAft>
                <a:spcPts val="0"/>
              </a:spcAft>
              <a:defRPr/>
            </a:pPr>
            <a:endParaRPr lang="en-US" sz="1600" dirty="0">
              <a:latin typeface="+mn-lt"/>
            </a:endParaRPr>
          </a:p>
          <a:p>
            <a:pPr fontAlgn="auto">
              <a:spcBef>
                <a:spcPts val="0"/>
              </a:spcBef>
              <a:spcAft>
                <a:spcPts val="0"/>
              </a:spcAft>
              <a:defRPr/>
            </a:pPr>
            <a:r>
              <a:rPr lang="en-US" sz="1600" dirty="0">
                <a:latin typeface="+mn-lt"/>
              </a:rPr>
              <a:t>6.  Click the “Edit” button.</a:t>
            </a:r>
          </a:p>
        </p:txBody>
      </p:sp>
      <p:pic>
        <p:nvPicPr>
          <p:cNvPr id="6451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408113"/>
            <a:ext cx="4949825" cy="5373687"/>
          </a:xfrm>
        </p:spPr>
      </p:pic>
      <p:sp>
        <p:nvSpPr>
          <p:cNvPr id="6" name="Oval 5"/>
          <p:cNvSpPr/>
          <p:nvPr/>
        </p:nvSpPr>
        <p:spPr>
          <a:xfrm>
            <a:off x="5181600" y="3200400"/>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105400" y="4003675"/>
            <a:ext cx="533400"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943600" y="4003675"/>
            <a:ext cx="457200"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6629400" y="4003675"/>
            <a:ext cx="457200" cy="163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7924800" y="4003675"/>
            <a:ext cx="457200" cy="1711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7543800" y="2819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23" name="TextBox 11"/>
          <p:cNvSpPr txBox="1">
            <a:spLocks noChangeArrowheads="1"/>
          </p:cNvSpPr>
          <p:nvPr/>
        </p:nvSpPr>
        <p:spPr bwMode="auto">
          <a:xfrm>
            <a:off x="5867400" y="3276600"/>
            <a:ext cx="26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4524" name="TextBox 12"/>
          <p:cNvSpPr txBox="1">
            <a:spLocks noChangeArrowheads="1"/>
          </p:cNvSpPr>
          <p:nvPr/>
        </p:nvSpPr>
        <p:spPr bwMode="auto">
          <a:xfrm>
            <a:off x="5181600" y="4038600"/>
            <a:ext cx="19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64525" name="TextBox 13"/>
          <p:cNvSpPr txBox="1">
            <a:spLocks noChangeArrowheads="1"/>
          </p:cNvSpPr>
          <p:nvPr/>
        </p:nvSpPr>
        <p:spPr bwMode="auto">
          <a:xfrm>
            <a:off x="6038850" y="4003675"/>
            <a:ext cx="19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64526" name="TextBox 14"/>
          <p:cNvSpPr txBox="1">
            <a:spLocks noChangeArrowheads="1"/>
          </p:cNvSpPr>
          <p:nvPr/>
        </p:nvSpPr>
        <p:spPr bwMode="auto">
          <a:xfrm>
            <a:off x="6724650" y="400367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64527" name="TextBox 15"/>
          <p:cNvSpPr txBox="1">
            <a:spLocks noChangeArrowheads="1"/>
          </p:cNvSpPr>
          <p:nvPr/>
        </p:nvSpPr>
        <p:spPr bwMode="auto">
          <a:xfrm>
            <a:off x="8039100" y="400367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64528" name="TextBox 16"/>
          <p:cNvSpPr txBox="1">
            <a:spLocks noChangeArrowheads="1"/>
          </p:cNvSpPr>
          <p:nvPr/>
        </p:nvSpPr>
        <p:spPr bwMode="auto">
          <a:xfrm>
            <a:off x="7924800" y="2590800"/>
            <a:ext cx="342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65539" name="TextBox 6"/>
          <p:cNvSpPr txBox="1">
            <a:spLocks noChangeArrowheads="1"/>
          </p:cNvSpPr>
          <p:nvPr/>
        </p:nvSpPr>
        <p:spPr bwMode="auto">
          <a:xfrm>
            <a:off x="76200" y="1268413"/>
            <a:ext cx="41148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sz="1400" dirty="0"/>
              <a:t>Unless it is the final claim for the year, select “No” for Final Report.  If you select “Yes” the system will not issue any more Reimbursement Claims.</a:t>
            </a:r>
          </a:p>
          <a:p>
            <a:pPr eaLnBrk="1" hangingPunct="1">
              <a:buFont typeface="Arial" charset="0"/>
              <a:buAutoNum type="arabicPeriod"/>
            </a:pPr>
            <a:endParaRPr lang="en-US" sz="1400" dirty="0"/>
          </a:p>
          <a:p>
            <a:pPr eaLnBrk="1" hangingPunct="1">
              <a:buFont typeface="Arial" charset="0"/>
              <a:buAutoNum type="arabicPeriod"/>
            </a:pPr>
            <a:r>
              <a:rPr lang="en-US" sz="1400" dirty="0"/>
              <a:t>Enter the reporting period.  Typically it would be the beginning of the month (or quarter) to the end of the month (or quarter).  However, if you need to claim an expense from a previous reporting period you will need to make the beginning date the date of the earliest expense.  (Ex.  November claim would normally be </a:t>
            </a:r>
            <a:r>
              <a:rPr lang="en-US" sz="1400" dirty="0" smtClean="0"/>
              <a:t>11/1/2014 to 11/30/2014.  If </a:t>
            </a:r>
            <a:r>
              <a:rPr lang="en-US" sz="1400" dirty="0"/>
              <a:t>you have an invoice from </a:t>
            </a:r>
            <a:r>
              <a:rPr lang="en-US" sz="1400" dirty="0" smtClean="0"/>
              <a:t>10/17/2014 </a:t>
            </a:r>
            <a:r>
              <a:rPr lang="en-US" sz="1400" dirty="0"/>
              <a:t>to </a:t>
            </a:r>
            <a:r>
              <a:rPr lang="en-US" sz="1400" dirty="0" smtClean="0"/>
              <a:t>claim, the </a:t>
            </a:r>
            <a:r>
              <a:rPr lang="en-US" sz="1400" dirty="0"/>
              <a:t>reporting periods would be </a:t>
            </a:r>
            <a:r>
              <a:rPr lang="en-US" sz="1400" dirty="0" smtClean="0"/>
              <a:t>10/17/2014 </a:t>
            </a:r>
            <a:r>
              <a:rPr lang="en-US" sz="1400"/>
              <a:t>to </a:t>
            </a:r>
            <a:r>
              <a:rPr lang="en-US" sz="1400" smtClean="0"/>
              <a:t>11/30/2014).</a:t>
            </a:r>
            <a:endParaRPr lang="en-US" sz="1400" dirty="0"/>
          </a:p>
          <a:p>
            <a:pPr eaLnBrk="1" hangingPunct="1">
              <a:buFont typeface="Arial" charset="0"/>
              <a:buAutoNum type="arabicPeriod"/>
            </a:pPr>
            <a:endParaRPr lang="en-US" sz="1400" dirty="0"/>
          </a:p>
          <a:p>
            <a:pPr eaLnBrk="1" hangingPunct="1">
              <a:buFont typeface="Arial" charset="0"/>
              <a:buAutoNum type="arabicPeriod"/>
            </a:pPr>
            <a:r>
              <a:rPr lang="en-US" sz="1400" dirty="0"/>
              <a:t>Comments – If you have any comments/notes you would like the </a:t>
            </a:r>
            <a:r>
              <a:rPr lang="en-US" sz="1400" dirty="0" smtClean="0"/>
              <a:t>OTSO </a:t>
            </a:r>
            <a:r>
              <a:rPr lang="en-US" sz="1400" dirty="0"/>
              <a:t>review team to see regarding your reimbursement claim, enter them here.</a:t>
            </a:r>
          </a:p>
          <a:p>
            <a:pPr eaLnBrk="1" hangingPunct="1">
              <a:buFont typeface="Arial" charset="0"/>
              <a:buAutoNum type="arabicPeriod"/>
            </a:pPr>
            <a:endParaRPr lang="en-US" sz="1400" dirty="0"/>
          </a:p>
          <a:p>
            <a:pPr eaLnBrk="1" hangingPunct="1">
              <a:buFont typeface="Arial" charset="0"/>
              <a:buAutoNum type="arabicPeriod"/>
            </a:pPr>
            <a:r>
              <a:rPr lang="en-US" sz="1400" dirty="0"/>
              <a:t>Click the “Save” button.</a:t>
            </a:r>
          </a:p>
          <a:p>
            <a:pPr eaLnBrk="1" hangingPunct="1">
              <a:buFont typeface="Arial" charset="0"/>
              <a:buAutoNum type="arabicPeriod"/>
            </a:pPr>
            <a:endParaRPr lang="en-US" sz="1400" dirty="0"/>
          </a:p>
          <a:p>
            <a:pPr eaLnBrk="1" hangingPunct="1">
              <a:buFont typeface="Arial" charset="0"/>
              <a:buAutoNum type="arabicPeriod"/>
            </a:pPr>
            <a:r>
              <a:rPr lang="en-US" sz="1400" dirty="0"/>
              <a:t>Click the “Expense Detail” tab.</a:t>
            </a:r>
          </a:p>
        </p:txBody>
      </p:sp>
      <p:pic>
        <p:nvPicPr>
          <p:cNvPr id="6554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371600"/>
            <a:ext cx="4778375" cy="5146675"/>
          </a:xfrm>
        </p:spPr>
      </p:pic>
      <p:sp>
        <p:nvSpPr>
          <p:cNvPr id="5" name="Oval 4"/>
          <p:cNvSpPr/>
          <p:nvPr/>
        </p:nvSpPr>
        <p:spPr>
          <a:xfrm>
            <a:off x="5486400" y="26670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572000" y="39624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543800" y="2781300"/>
            <a:ext cx="457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391400" y="33528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7391400" y="35814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46" name="TextBox 10"/>
          <p:cNvSpPr txBox="1">
            <a:spLocks noChangeArrowheads="1"/>
          </p:cNvSpPr>
          <p:nvPr/>
        </p:nvSpPr>
        <p:spPr bwMode="auto">
          <a:xfrm>
            <a:off x="8048625" y="32829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5547" name="TextBox 11"/>
          <p:cNvSpPr txBox="1">
            <a:spLocks noChangeArrowheads="1"/>
          </p:cNvSpPr>
          <p:nvPr/>
        </p:nvSpPr>
        <p:spPr bwMode="auto">
          <a:xfrm>
            <a:off x="7826375" y="38862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65548" name="TextBox 12"/>
          <p:cNvSpPr txBox="1">
            <a:spLocks noChangeArrowheads="1"/>
          </p:cNvSpPr>
          <p:nvPr/>
        </p:nvSpPr>
        <p:spPr bwMode="auto">
          <a:xfrm>
            <a:off x="6172200" y="3962400"/>
            <a:ext cx="15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65549" name="TextBox 13"/>
          <p:cNvSpPr txBox="1">
            <a:spLocks noChangeArrowheads="1"/>
          </p:cNvSpPr>
          <p:nvPr/>
        </p:nvSpPr>
        <p:spPr bwMode="auto">
          <a:xfrm>
            <a:off x="7505700" y="249555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65550" name="TextBox 14"/>
          <p:cNvSpPr txBox="1">
            <a:spLocks noChangeArrowheads="1"/>
          </p:cNvSpPr>
          <p:nvPr/>
        </p:nvSpPr>
        <p:spPr bwMode="auto">
          <a:xfrm>
            <a:off x="6172200" y="2438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228600" y="1371600"/>
            <a:ext cx="3657600" cy="5078413"/>
          </a:xfrm>
          <a:prstGeom prst="rect">
            <a:avLst/>
          </a:prstGeom>
          <a:noFill/>
        </p:spPr>
        <p:txBody>
          <a:bodyPr>
            <a:spAutoFit/>
          </a:bodyPr>
          <a:lstStyle/>
          <a:p>
            <a:pPr fontAlgn="auto">
              <a:spcBef>
                <a:spcPts val="0"/>
              </a:spcBef>
              <a:spcAft>
                <a:spcPts val="0"/>
              </a:spcAft>
              <a:defRPr/>
            </a:pPr>
            <a:r>
              <a:rPr lang="en-US" dirty="0">
                <a:latin typeface="+mn-lt"/>
              </a:rPr>
              <a:t>Use this screen to enter each expense for the reimbursement claim.  The fields required for each expense will change based on the budget category selected.</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Select the budget category from the drop down.  Make sure you are putting the expense in the appropriate category.  (Ex.  If you received approval to purchase an item using the Supplies and Materials category, select that category here.  Do not select another category).  </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Wait for the page to refresh.</a:t>
            </a:r>
          </a:p>
        </p:txBody>
      </p:sp>
      <p:pic>
        <p:nvPicPr>
          <p:cNvPr id="6656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36675"/>
            <a:ext cx="4992688" cy="5368925"/>
          </a:xfrm>
        </p:spPr>
      </p:pic>
      <p:sp>
        <p:nvSpPr>
          <p:cNvPr id="6" name="Oval 5"/>
          <p:cNvSpPr/>
          <p:nvPr/>
        </p:nvSpPr>
        <p:spPr>
          <a:xfrm>
            <a:off x="5867400" y="29718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6" name="TextBox 5"/>
          <p:cNvSpPr txBox="1"/>
          <p:nvPr/>
        </p:nvSpPr>
        <p:spPr>
          <a:xfrm>
            <a:off x="152400" y="1295400"/>
            <a:ext cx="4114800" cy="5801588"/>
          </a:xfrm>
          <a:prstGeom prst="rect">
            <a:avLst/>
          </a:prstGeom>
          <a:noFill/>
        </p:spPr>
        <p:txBody>
          <a:bodyPr>
            <a:spAutoFit/>
          </a:bodyPr>
          <a:lstStyle/>
          <a:p>
            <a:pPr fontAlgn="auto">
              <a:spcBef>
                <a:spcPts val="0"/>
              </a:spcBef>
              <a:spcAft>
                <a:spcPts val="0"/>
              </a:spcAft>
              <a:defRPr/>
            </a:pPr>
            <a:r>
              <a:rPr lang="en-US" sz="1200" b="1" dirty="0">
                <a:latin typeface="+mn-lt"/>
              </a:rPr>
              <a:t>Direct Labor</a:t>
            </a:r>
          </a:p>
          <a:p>
            <a:pPr fontAlgn="auto">
              <a:spcBef>
                <a:spcPts val="0"/>
              </a:spcBef>
              <a:spcAft>
                <a:spcPts val="0"/>
              </a:spcAft>
              <a:defRPr/>
            </a:pPr>
            <a:endParaRPr lang="en-US" sz="1200" dirty="0">
              <a:latin typeface="+mn-lt"/>
            </a:endParaRPr>
          </a:p>
          <a:p>
            <a:pPr marL="228600" indent="-228600" fontAlgn="auto">
              <a:spcBef>
                <a:spcPts val="0"/>
              </a:spcBef>
              <a:spcAft>
                <a:spcPts val="0"/>
              </a:spcAft>
              <a:buFont typeface="+mj-lt"/>
              <a:buAutoNum type="arabicPeriod"/>
              <a:defRPr/>
            </a:pPr>
            <a:r>
              <a:rPr lang="en-US" sz="1200" dirty="0">
                <a:latin typeface="+mn-lt"/>
              </a:rPr>
              <a:t>Item:  Not required</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Budget Column:  Select from the drop down.  This will show how much you have remaining in this budget category.</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Name/Title – Enter the Employee’s Name and Title.</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Begin Date/End Date – Enter the beginning date and ending dates of the labor that is being claimed.</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Activity Description – Enter the activity description, or enter “See Personnel Activity Report”.</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Check Number – Enter either a check number if the person was paid with a check, or enter DD or EFT if the person was paid with Direct Deposit.</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Enter the number of hours for that date range.</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Enter the hourly rate that the employee was </a:t>
            </a:r>
            <a:r>
              <a:rPr lang="en-US" sz="1200" b="1" dirty="0">
                <a:latin typeface="+mn-lt"/>
              </a:rPr>
              <a:t>paid, not the rate entered in the proposal.</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r>
              <a:rPr lang="en-US" sz="1200" dirty="0">
                <a:latin typeface="+mn-lt"/>
              </a:rPr>
              <a:t>Click the “Save” button</a:t>
            </a:r>
            <a:r>
              <a:rPr lang="en-US" sz="1200" dirty="0" smtClean="0">
                <a:latin typeface="+mn-lt"/>
              </a:rPr>
              <a:t>.</a:t>
            </a:r>
          </a:p>
          <a:p>
            <a:pPr fontAlgn="auto">
              <a:spcBef>
                <a:spcPts val="0"/>
              </a:spcBef>
              <a:spcAft>
                <a:spcPts val="0"/>
              </a:spcAft>
              <a:defRPr/>
            </a:pPr>
            <a:endParaRPr lang="en-US" sz="1200" dirty="0">
              <a:latin typeface="+mn-lt"/>
            </a:endParaRPr>
          </a:p>
          <a:p>
            <a:pPr fontAlgn="auto">
              <a:spcBef>
                <a:spcPts val="0"/>
              </a:spcBef>
              <a:spcAft>
                <a:spcPts val="0"/>
              </a:spcAft>
              <a:defRPr/>
            </a:pPr>
            <a:r>
              <a:rPr lang="en-US" sz="1200" b="1" dirty="0"/>
              <a:t>NOTE:  OTSO only pays for OT that has been paid out to the employee.  Comp Time is not allowable.</a:t>
            </a:r>
          </a:p>
          <a:p>
            <a:pPr fontAlgn="auto">
              <a:spcBef>
                <a:spcPts val="0"/>
              </a:spcBef>
              <a:spcAft>
                <a:spcPts val="0"/>
              </a:spcAft>
              <a:defRPr/>
            </a:pPr>
            <a:endParaRPr lang="en-US" sz="1200"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pic>
        <p:nvPicPr>
          <p:cNvPr id="6758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0850" y="1676400"/>
            <a:ext cx="4786313" cy="5151438"/>
          </a:xfrm>
        </p:spPr>
      </p:pic>
      <p:sp>
        <p:nvSpPr>
          <p:cNvPr id="5" name="Oval 4"/>
          <p:cNvSpPr/>
          <p:nvPr/>
        </p:nvSpPr>
        <p:spPr>
          <a:xfrm>
            <a:off x="8001000" y="3048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90" name="TextBox 6"/>
          <p:cNvSpPr txBox="1">
            <a:spLocks noChangeArrowheads="1"/>
          </p:cNvSpPr>
          <p:nvPr/>
        </p:nvSpPr>
        <p:spPr bwMode="auto">
          <a:xfrm>
            <a:off x="5568950" y="3375025"/>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67591" name="TextBox 7"/>
          <p:cNvSpPr txBox="1">
            <a:spLocks noChangeArrowheads="1"/>
          </p:cNvSpPr>
          <p:nvPr/>
        </p:nvSpPr>
        <p:spPr bwMode="auto">
          <a:xfrm>
            <a:off x="5568950" y="3495675"/>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67592" name="TextBox 8"/>
          <p:cNvSpPr txBox="1">
            <a:spLocks noChangeArrowheads="1"/>
          </p:cNvSpPr>
          <p:nvPr/>
        </p:nvSpPr>
        <p:spPr bwMode="auto">
          <a:xfrm>
            <a:off x="5410200" y="37719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67593" name="TextBox 9"/>
          <p:cNvSpPr txBox="1">
            <a:spLocks noChangeArrowheads="1"/>
          </p:cNvSpPr>
          <p:nvPr/>
        </p:nvSpPr>
        <p:spPr bwMode="auto">
          <a:xfrm>
            <a:off x="5430838" y="4083050"/>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67594" name="TextBox 10"/>
          <p:cNvSpPr txBox="1">
            <a:spLocks noChangeArrowheads="1"/>
          </p:cNvSpPr>
          <p:nvPr/>
        </p:nvSpPr>
        <p:spPr bwMode="auto">
          <a:xfrm>
            <a:off x="6096000" y="4391025"/>
            <a:ext cx="228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67595" name="TextBox 11"/>
          <p:cNvSpPr txBox="1">
            <a:spLocks noChangeArrowheads="1"/>
          </p:cNvSpPr>
          <p:nvPr/>
        </p:nvSpPr>
        <p:spPr bwMode="auto">
          <a:xfrm>
            <a:off x="5724525" y="4664075"/>
            <a:ext cx="152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67596" name="TextBox 12"/>
          <p:cNvSpPr txBox="1">
            <a:spLocks noChangeArrowheads="1"/>
          </p:cNvSpPr>
          <p:nvPr/>
        </p:nvSpPr>
        <p:spPr bwMode="auto">
          <a:xfrm>
            <a:off x="5545138" y="4802188"/>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7</a:t>
            </a:r>
          </a:p>
        </p:txBody>
      </p:sp>
      <p:sp>
        <p:nvSpPr>
          <p:cNvPr id="67597" name="TextBox 13"/>
          <p:cNvSpPr txBox="1">
            <a:spLocks noChangeArrowheads="1"/>
          </p:cNvSpPr>
          <p:nvPr/>
        </p:nvSpPr>
        <p:spPr bwMode="auto">
          <a:xfrm>
            <a:off x="5530850" y="5040313"/>
            <a:ext cx="33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8</a:t>
            </a:r>
          </a:p>
        </p:txBody>
      </p:sp>
      <p:sp>
        <p:nvSpPr>
          <p:cNvPr id="67598" name="TextBox 14"/>
          <p:cNvSpPr txBox="1">
            <a:spLocks noChangeArrowheads="1"/>
          </p:cNvSpPr>
          <p:nvPr/>
        </p:nvSpPr>
        <p:spPr bwMode="auto">
          <a:xfrm>
            <a:off x="7894638" y="2876550"/>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9</a:t>
            </a:r>
          </a:p>
        </p:txBody>
      </p:sp>
      <p:sp>
        <p:nvSpPr>
          <p:cNvPr id="16" name="Left Brace 15"/>
          <p:cNvSpPr/>
          <p:nvPr/>
        </p:nvSpPr>
        <p:spPr>
          <a:xfrm>
            <a:off x="5659438" y="3741738"/>
            <a:ext cx="114300" cy="29686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Left Brace 16"/>
          <p:cNvSpPr/>
          <p:nvPr/>
        </p:nvSpPr>
        <p:spPr>
          <a:xfrm>
            <a:off x="5680075" y="4083050"/>
            <a:ext cx="77788" cy="30797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381000" y="1371600"/>
            <a:ext cx="3733800" cy="3694113"/>
          </a:xfrm>
          <a:prstGeom prst="rect">
            <a:avLst/>
          </a:prstGeom>
          <a:noFill/>
        </p:spPr>
        <p:txBody>
          <a:bodyPr>
            <a:spAutoFit/>
          </a:bodyPr>
          <a:lstStyle/>
          <a:p>
            <a:pPr fontAlgn="auto">
              <a:spcBef>
                <a:spcPts val="0"/>
              </a:spcBef>
              <a:spcAft>
                <a:spcPts val="0"/>
              </a:spcAft>
              <a:defRPr/>
            </a:pPr>
            <a:r>
              <a:rPr lang="en-US" dirty="0">
                <a:latin typeface="+mn-lt"/>
              </a:rPr>
              <a:t>Once saved, the information will self-calculate and appear below the Add an Expense Item Box.  As you continue to add expenses, they will continue to appear at the bottom.  </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Select another budget category from the drop down and wait for the page to refresh to continue adding line items to the reimbursement claim.</a:t>
            </a:r>
          </a:p>
          <a:p>
            <a:pPr fontAlgn="auto">
              <a:spcBef>
                <a:spcPts val="0"/>
              </a:spcBef>
              <a:spcAft>
                <a:spcPts val="0"/>
              </a:spcAft>
              <a:defRPr/>
            </a:pPr>
            <a:endParaRPr lang="en-US" dirty="0">
              <a:latin typeface="+mn-lt"/>
            </a:endParaRPr>
          </a:p>
        </p:txBody>
      </p:sp>
      <p:pic>
        <p:nvPicPr>
          <p:cNvPr id="6861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79538"/>
            <a:ext cx="5068888" cy="5478462"/>
          </a:xfrm>
        </p:spPr>
      </p:pic>
      <p:sp>
        <p:nvSpPr>
          <p:cNvPr id="6" name="Oval 5"/>
          <p:cNvSpPr/>
          <p:nvPr/>
        </p:nvSpPr>
        <p:spPr>
          <a:xfrm>
            <a:off x="5867400" y="30480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4" name="TextBox 6"/>
          <p:cNvSpPr txBox="1">
            <a:spLocks noChangeArrowheads="1"/>
          </p:cNvSpPr>
          <p:nvPr/>
        </p:nvSpPr>
        <p:spPr bwMode="auto">
          <a:xfrm>
            <a:off x="6400800" y="2978150"/>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7" name="TextBox 6"/>
          <p:cNvSpPr txBox="1"/>
          <p:nvPr/>
        </p:nvSpPr>
        <p:spPr>
          <a:xfrm>
            <a:off x="152400" y="1164506"/>
            <a:ext cx="3505200" cy="5309146"/>
          </a:xfrm>
          <a:prstGeom prst="rect">
            <a:avLst/>
          </a:prstGeom>
          <a:noFill/>
        </p:spPr>
        <p:txBody>
          <a:bodyPr>
            <a:spAutoFit/>
          </a:bodyPr>
          <a:lstStyle/>
          <a:p>
            <a:pPr fontAlgn="auto">
              <a:spcBef>
                <a:spcPts val="0"/>
              </a:spcBef>
              <a:spcAft>
                <a:spcPts val="0"/>
              </a:spcAft>
              <a:defRPr/>
            </a:pPr>
            <a:r>
              <a:rPr lang="en-US" sz="1400" b="1" dirty="0">
                <a:latin typeface="+mn-lt"/>
              </a:rPr>
              <a:t>Labor Fringe Benefits</a:t>
            </a:r>
          </a:p>
          <a:p>
            <a:pPr fontAlgn="auto">
              <a:spcBef>
                <a:spcPts val="0"/>
              </a:spcBef>
              <a:spcAft>
                <a:spcPts val="0"/>
              </a:spcAft>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Item:  Not required</a:t>
            </a:r>
          </a:p>
          <a:p>
            <a:pPr marL="228600" indent="-228600" fontAlgn="auto">
              <a:spcBef>
                <a:spcPts val="0"/>
              </a:spcBef>
              <a:spcAft>
                <a:spcPts val="0"/>
              </a:spcAft>
              <a:buFont typeface="+mj-lt"/>
              <a:buAutoNum type="arabicPeriod"/>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Budget Column:  Select from the drop down.  This will show how much you have remaining in this budget category.</a:t>
            </a:r>
          </a:p>
          <a:p>
            <a:pPr marL="228600" indent="-228600" fontAlgn="auto">
              <a:spcBef>
                <a:spcPts val="0"/>
              </a:spcBef>
              <a:spcAft>
                <a:spcPts val="0"/>
              </a:spcAft>
              <a:buFont typeface="+mj-lt"/>
              <a:buAutoNum type="arabicPeriod"/>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Date Worked/End Date – Enter the date range to cover the direct labor worked in the claim.</a:t>
            </a:r>
          </a:p>
          <a:p>
            <a:pPr marL="228600" indent="-228600" fontAlgn="auto">
              <a:spcBef>
                <a:spcPts val="0"/>
              </a:spcBef>
              <a:spcAft>
                <a:spcPts val="0"/>
              </a:spcAft>
              <a:buFont typeface="+mj-lt"/>
              <a:buAutoNum type="arabicPeriod"/>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Description – enter </a:t>
            </a:r>
            <a:r>
              <a:rPr lang="en-US" sz="1400" dirty="0" smtClean="0">
                <a:latin typeface="+mn-lt"/>
              </a:rPr>
              <a:t>“</a:t>
            </a:r>
            <a:r>
              <a:rPr lang="en-US" sz="1400" dirty="0" smtClean="0"/>
              <a:t>Fringe”</a:t>
            </a:r>
          </a:p>
          <a:p>
            <a:pPr marL="228600" indent="-228600" fontAlgn="auto">
              <a:spcBef>
                <a:spcPts val="0"/>
              </a:spcBef>
              <a:spcAft>
                <a:spcPts val="0"/>
              </a:spcAft>
              <a:buFont typeface="+mj-lt"/>
              <a:buAutoNum type="arabicPeriod"/>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Fringe Calculation – enter the amount of fringe you are claiming.</a:t>
            </a:r>
          </a:p>
          <a:p>
            <a:pPr marL="228600" indent="-228600" fontAlgn="auto">
              <a:spcBef>
                <a:spcPts val="0"/>
              </a:spcBef>
              <a:spcAft>
                <a:spcPts val="0"/>
              </a:spcAft>
              <a:buFont typeface="+mj-lt"/>
              <a:buAutoNum type="arabicPeriod"/>
              <a:defRPr/>
            </a:pPr>
            <a:endParaRPr lang="en-US" sz="600" dirty="0">
              <a:latin typeface="+mn-lt"/>
            </a:endParaRPr>
          </a:p>
          <a:p>
            <a:pPr marL="228600" indent="-228600" fontAlgn="auto">
              <a:spcBef>
                <a:spcPts val="0"/>
              </a:spcBef>
              <a:spcAft>
                <a:spcPts val="0"/>
              </a:spcAft>
              <a:buFont typeface="+mj-lt"/>
              <a:buAutoNum type="arabicPeriod"/>
              <a:defRPr/>
            </a:pPr>
            <a:r>
              <a:rPr lang="en-US" sz="1400" dirty="0">
                <a:latin typeface="+mn-lt"/>
              </a:rPr>
              <a:t>Click the “Save” button.</a:t>
            </a:r>
          </a:p>
          <a:p>
            <a:pPr marL="228600" indent="-228600" fontAlgn="auto">
              <a:spcBef>
                <a:spcPts val="0"/>
              </a:spcBef>
              <a:spcAft>
                <a:spcPts val="0"/>
              </a:spcAft>
              <a:buFont typeface="+mj-lt"/>
              <a:buAutoNum type="arabicPeriod"/>
              <a:defRPr/>
            </a:pPr>
            <a:endParaRPr lang="en-US" sz="600" dirty="0">
              <a:latin typeface="+mn-lt"/>
            </a:endParaRPr>
          </a:p>
          <a:p>
            <a:pPr fontAlgn="auto">
              <a:spcBef>
                <a:spcPts val="0"/>
              </a:spcBef>
              <a:spcAft>
                <a:spcPts val="0"/>
              </a:spcAft>
              <a:defRPr/>
            </a:pPr>
            <a:r>
              <a:rPr lang="en-US" sz="1400" b="1" dirty="0">
                <a:latin typeface="+mn-lt"/>
              </a:rPr>
              <a:t>Note:  Make sure you are claiming the actual amount of fringe that is being paid.  Ex:  If Worker’s Comp was 2.4% when you submitted the proposal and your agency is actually paying 1.7%, you can only claim 1.7%.</a:t>
            </a:r>
          </a:p>
          <a:p>
            <a:pPr marL="228600" indent="-228600" fontAlgn="auto">
              <a:spcBef>
                <a:spcPts val="0"/>
              </a:spcBef>
              <a:spcAft>
                <a:spcPts val="0"/>
              </a:spcAft>
              <a:buFont typeface="+mj-lt"/>
              <a:buAutoNum type="arabicPeriod"/>
              <a:defRPr/>
            </a:pPr>
            <a:endParaRPr lang="en-US" sz="900" dirty="0">
              <a:latin typeface="+mn-lt"/>
            </a:endParaRPr>
          </a:p>
          <a:p>
            <a:pPr marL="228600" indent="-228600" fontAlgn="auto">
              <a:spcBef>
                <a:spcPts val="0"/>
              </a:spcBef>
              <a:spcAft>
                <a:spcPts val="0"/>
              </a:spcAft>
              <a:buFont typeface="+mj-lt"/>
              <a:buAutoNum type="arabicPeriod"/>
              <a:defRPr/>
            </a:pPr>
            <a:endParaRPr lang="en-US" dirty="0">
              <a:latin typeface="+mn-lt"/>
            </a:endParaRPr>
          </a:p>
          <a:p>
            <a:pPr fontAlgn="auto">
              <a:spcBef>
                <a:spcPts val="0"/>
              </a:spcBef>
              <a:spcAft>
                <a:spcPts val="0"/>
              </a:spcAft>
              <a:defRPr/>
            </a:pPr>
            <a:endParaRPr lang="en-US" dirty="0">
              <a:latin typeface="+mn-lt"/>
            </a:endParaRPr>
          </a:p>
        </p:txBody>
      </p:sp>
      <p:sp>
        <p:nvSpPr>
          <p:cNvPr id="69636" name="TextBox 7"/>
          <p:cNvSpPr txBox="1">
            <a:spLocks noChangeArrowheads="1"/>
          </p:cNvSpPr>
          <p:nvPr/>
        </p:nvSpPr>
        <p:spPr bwMode="auto">
          <a:xfrm>
            <a:off x="3644900" y="5334000"/>
            <a:ext cx="5257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Note:  You cannot claim a higher percentage than you have been approved for in the grant.  Ex:  If you were approved for 21.75%, you cannot claim 24.5% without having a revision approved.  You can claim less than you were approved for.</a:t>
            </a:r>
          </a:p>
        </p:txBody>
      </p:sp>
      <p:pic>
        <p:nvPicPr>
          <p:cNvPr id="6963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47800"/>
            <a:ext cx="5353050" cy="3505200"/>
          </a:xfrm>
        </p:spPr>
      </p:pic>
      <p:sp>
        <p:nvSpPr>
          <p:cNvPr id="9" name="Oval 8"/>
          <p:cNvSpPr/>
          <p:nvPr/>
        </p:nvSpPr>
        <p:spPr>
          <a:xfrm>
            <a:off x="7848600" y="30480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9" name="TextBox 9"/>
          <p:cNvSpPr txBox="1">
            <a:spLocks noChangeArrowheads="1"/>
          </p:cNvSpPr>
          <p:nvPr/>
        </p:nvSpPr>
        <p:spPr bwMode="auto">
          <a:xfrm>
            <a:off x="6300788" y="33528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69640" name="TextBox 10"/>
          <p:cNvSpPr txBox="1">
            <a:spLocks noChangeArrowheads="1"/>
          </p:cNvSpPr>
          <p:nvPr/>
        </p:nvSpPr>
        <p:spPr bwMode="auto">
          <a:xfrm>
            <a:off x="6300788" y="3517900"/>
            <a:ext cx="41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69641" name="TextBox 11"/>
          <p:cNvSpPr txBox="1">
            <a:spLocks noChangeArrowheads="1"/>
          </p:cNvSpPr>
          <p:nvPr/>
        </p:nvSpPr>
        <p:spPr bwMode="auto">
          <a:xfrm>
            <a:off x="6191250" y="3784600"/>
            <a:ext cx="41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69642" name="TextBox 12"/>
          <p:cNvSpPr txBox="1">
            <a:spLocks noChangeArrowheads="1"/>
          </p:cNvSpPr>
          <p:nvPr/>
        </p:nvSpPr>
        <p:spPr bwMode="auto">
          <a:xfrm>
            <a:off x="6727825" y="4081463"/>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69643" name="TextBox 13"/>
          <p:cNvSpPr txBox="1">
            <a:spLocks noChangeArrowheads="1"/>
          </p:cNvSpPr>
          <p:nvPr/>
        </p:nvSpPr>
        <p:spPr bwMode="auto">
          <a:xfrm>
            <a:off x="6308725" y="4483100"/>
            <a:ext cx="438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69644" name="TextBox 14"/>
          <p:cNvSpPr txBox="1">
            <a:spLocks noChangeArrowheads="1"/>
          </p:cNvSpPr>
          <p:nvPr/>
        </p:nvSpPr>
        <p:spPr bwMode="auto">
          <a:xfrm>
            <a:off x="7848600" y="2819400"/>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16" name="Left Brace 15"/>
          <p:cNvSpPr/>
          <p:nvPr/>
        </p:nvSpPr>
        <p:spPr>
          <a:xfrm>
            <a:off x="6400800" y="3784600"/>
            <a:ext cx="127000" cy="27622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Findlay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4792134" cy="4876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12664245"/>
              </p:ext>
            </p:extLst>
          </p:nvPr>
        </p:nvGraphicFramePr>
        <p:xfrm>
          <a:off x="5334000" y="1524000"/>
          <a:ext cx="2228013" cy="2930528"/>
        </p:xfrm>
        <a:graphic>
          <a:graphicData uri="http://schemas.openxmlformats.org/drawingml/2006/table">
            <a:tbl>
              <a:tblPr firstRow="1" firstCol="1" bandRow="1">
                <a:tableStyleId>{5C22544A-7EE6-4342-B048-85BDC9FD1C3A}</a:tableStyleId>
              </a:tblPr>
              <a:tblGrid>
                <a:gridCol w="916703"/>
                <a:gridCol w="1311310"/>
              </a:tblGrid>
              <a:tr h="219632">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Allen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Fulton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Hancock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Hardin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Henry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Bowling Green</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Lucas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Paulding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Putnam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Williams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Wood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Bowling Green</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3962400" y="4724400"/>
            <a:ext cx="5105400" cy="1477328"/>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Frank </a:t>
            </a:r>
            <a:r>
              <a:rPr lang="en-US" dirty="0" err="1"/>
              <a:t>Arvay</a:t>
            </a:r>
            <a:r>
              <a:rPr lang="en-US" dirty="0"/>
              <a:t>:  419/213-0084</a:t>
            </a:r>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5859341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3" name="Content Placeholder 2"/>
          <p:cNvSpPr>
            <a:spLocks noGrp="1"/>
          </p:cNvSpPr>
          <p:nvPr>
            <p:ph idx="1"/>
          </p:nvPr>
        </p:nvSpPr>
        <p:spPr>
          <a:xfrm>
            <a:off x="196850" y="1295400"/>
            <a:ext cx="3429000" cy="3286125"/>
          </a:xfrm>
        </p:spPr>
        <p:txBody>
          <a:bodyPr rtlCol="0">
            <a:normAutofit fontScale="92500"/>
          </a:bodyPr>
          <a:lstStyle/>
          <a:p>
            <a:pPr marL="0" indent="0" eaLnBrk="1" fontAlgn="auto" hangingPunct="1">
              <a:spcAft>
                <a:spcPts val="0"/>
              </a:spcAft>
              <a:buFont typeface="Arial" pitchFamily="34" charset="0"/>
              <a:buNone/>
              <a:defRPr/>
            </a:pPr>
            <a:r>
              <a:rPr lang="en-US" sz="1500" b="1" dirty="0" smtClean="0"/>
              <a:t>Vehicle Mileage</a:t>
            </a:r>
          </a:p>
          <a:p>
            <a:pPr marL="342900" indent="-342900" eaLnBrk="1" fontAlgn="auto" hangingPunct="1">
              <a:spcAft>
                <a:spcPts val="0"/>
              </a:spcAft>
              <a:buClrTx/>
              <a:buSzPct val="100000"/>
              <a:buFont typeface="+mj-lt"/>
              <a:buAutoNum type="arabicPeriod"/>
              <a:defRPr/>
            </a:pPr>
            <a:r>
              <a:rPr lang="en-US" sz="1400" dirty="0"/>
              <a:t>Item:  Not </a:t>
            </a:r>
            <a:r>
              <a:rPr lang="en-US" sz="1400" dirty="0" smtClean="0"/>
              <a:t>required.</a:t>
            </a:r>
            <a:endParaRPr lang="en-US" sz="1400" dirty="0"/>
          </a:p>
          <a:p>
            <a:pPr marL="228600" indent="-228600" eaLnBrk="1" fontAlgn="auto" hangingPunct="1">
              <a:spcAft>
                <a:spcPts val="0"/>
              </a:spcAft>
              <a:buClrTx/>
              <a:buSzPct val="100000"/>
              <a:buFont typeface="+mj-lt"/>
              <a:buAutoNum type="arabicPeriod"/>
              <a:defRPr/>
            </a:pPr>
            <a:endParaRPr lang="en-US" sz="500" dirty="0"/>
          </a:p>
          <a:p>
            <a:pPr marL="342900" indent="-342900" eaLnBrk="1" fontAlgn="auto" hangingPunct="1">
              <a:spcAft>
                <a:spcPts val="0"/>
              </a:spcAft>
              <a:buClrTx/>
              <a:buSzPct val="100000"/>
              <a:buFont typeface="+mj-lt"/>
              <a:buAutoNum type="arabicPeriod"/>
              <a:defRPr/>
            </a:pPr>
            <a:r>
              <a:rPr lang="en-US" sz="1400" dirty="0"/>
              <a:t>Budget Column:  Select from the drop down.  This will show how much you have remaining in this budget category. </a:t>
            </a:r>
          </a:p>
          <a:p>
            <a:pPr marL="228600" indent="-228600" eaLnBrk="1" fontAlgn="auto" hangingPunct="1">
              <a:spcAft>
                <a:spcPts val="0"/>
              </a:spcAft>
              <a:buClrTx/>
              <a:buSzPct val="100000"/>
              <a:buFont typeface="+mj-lt"/>
              <a:buAutoNum type="arabicPeriod"/>
              <a:defRPr/>
            </a:pPr>
            <a:endParaRPr lang="en-US" sz="500" dirty="0"/>
          </a:p>
          <a:p>
            <a:pPr marL="342900" indent="-342900" eaLnBrk="1" fontAlgn="auto" hangingPunct="1">
              <a:spcAft>
                <a:spcPts val="0"/>
              </a:spcAft>
              <a:buClrTx/>
              <a:buSzPct val="100000"/>
              <a:buFont typeface="+mj-lt"/>
              <a:buAutoNum type="arabicPeriod"/>
              <a:defRPr/>
            </a:pPr>
            <a:r>
              <a:rPr lang="en-US" sz="1400" dirty="0" smtClean="0"/>
              <a:t>Name </a:t>
            </a:r>
            <a:r>
              <a:rPr lang="en-US" sz="1400" dirty="0"/>
              <a:t>– Enter the name </a:t>
            </a:r>
            <a:r>
              <a:rPr lang="en-US" sz="1400" dirty="0" smtClean="0"/>
              <a:t>of the employee that claimed the mileage.</a:t>
            </a:r>
          </a:p>
          <a:p>
            <a:pPr marL="0" indent="0" eaLnBrk="1" fontAlgn="auto" hangingPunct="1">
              <a:spcAft>
                <a:spcPts val="0"/>
              </a:spcAft>
              <a:buClrTx/>
              <a:buSzPct val="100000"/>
              <a:buFont typeface="Arial" pitchFamily="34" charset="0"/>
              <a:buNone/>
              <a:defRPr/>
            </a:pPr>
            <a:endParaRPr lang="en-US" sz="500" dirty="0" smtClean="0"/>
          </a:p>
          <a:p>
            <a:pPr marL="342900" indent="-342900" eaLnBrk="1" fontAlgn="auto" hangingPunct="1">
              <a:spcAft>
                <a:spcPts val="0"/>
              </a:spcAft>
              <a:buClrTx/>
              <a:buSzPct val="100000"/>
              <a:buFont typeface="+mj-lt"/>
              <a:buAutoNum type="arabicPeriod" startAt="4"/>
              <a:defRPr/>
            </a:pPr>
            <a:r>
              <a:rPr lang="en-US" sz="1400" dirty="0" smtClean="0"/>
              <a:t>Date Traveled – Enter the date the travel occurred.</a:t>
            </a:r>
          </a:p>
          <a:p>
            <a:pPr marL="0" indent="0" eaLnBrk="1" fontAlgn="auto" hangingPunct="1">
              <a:spcAft>
                <a:spcPts val="0"/>
              </a:spcAft>
              <a:buClrTx/>
              <a:buSzPct val="100000"/>
              <a:buFont typeface="Arial" pitchFamily="34" charset="0"/>
              <a:buNone/>
              <a:defRPr/>
            </a:pPr>
            <a:endParaRPr lang="en-US" sz="500" dirty="0" smtClean="0"/>
          </a:p>
          <a:p>
            <a:pPr marL="342900" indent="-342900" eaLnBrk="1" fontAlgn="auto" hangingPunct="1">
              <a:spcAft>
                <a:spcPts val="0"/>
              </a:spcAft>
              <a:buClrTx/>
              <a:buSzPct val="100000"/>
              <a:buFont typeface="+mj-lt"/>
              <a:buAutoNum type="arabicPeriod" startAt="5"/>
              <a:defRPr/>
            </a:pPr>
            <a:r>
              <a:rPr lang="en-US" sz="1400" dirty="0"/>
              <a:t>Activity Description – Enter the description of where/why the employee </a:t>
            </a:r>
            <a:r>
              <a:rPr lang="en-US" sz="1400" dirty="0" smtClean="0"/>
              <a:t>traveled or enter “See Mileage Log”.</a:t>
            </a:r>
            <a:endParaRPr lang="en-US" sz="1400" dirty="0"/>
          </a:p>
          <a:p>
            <a:pPr marL="182880" indent="-182880" eaLnBrk="1" fontAlgn="auto" hangingPunct="1">
              <a:spcAft>
                <a:spcPts val="0"/>
              </a:spcAft>
              <a:buFont typeface="Arial" pitchFamily="34" charset="0"/>
              <a:buChar char="•"/>
              <a:defRPr/>
            </a:pPr>
            <a:endParaRPr lang="en-US" dirty="0"/>
          </a:p>
        </p:txBody>
      </p:sp>
      <p:pic>
        <p:nvPicPr>
          <p:cNvPr id="706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74763"/>
            <a:ext cx="5380038"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5"/>
          <p:cNvSpPr txBox="1">
            <a:spLocks noChangeArrowheads="1"/>
          </p:cNvSpPr>
          <p:nvPr/>
        </p:nvSpPr>
        <p:spPr bwMode="auto">
          <a:xfrm>
            <a:off x="304800" y="54864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 name="TextBox 6"/>
          <p:cNvSpPr txBox="1"/>
          <p:nvPr/>
        </p:nvSpPr>
        <p:spPr>
          <a:xfrm>
            <a:off x="161925" y="4621213"/>
            <a:ext cx="8915400" cy="1984375"/>
          </a:xfrm>
          <a:prstGeom prst="rect">
            <a:avLst/>
          </a:prstGeom>
          <a:noFill/>
        </p:spPr>
        <p:txBody>
          <a:bodyPr>
            <a:spAutoFit/>
          </a:bodyPr>
          <a:lstStyle/>
          <a:p>
            <a:pPr marL="342900" indent="-342900" fontAlgn="auto">
              <a:spcBef>
                <a:spcPts val="0"/>
              </a:spcBef>
              <a:spcAft>
                <a:spcPts val="0"/>
              </a:spcAft>
              <a:buFontTx/>
              <a:buAutoNum type="arabicPeriod" startAt="5"/>
              <a:defRPr/>
            </a:pPr>
            <a:endParaRPr lang="en-US" sz="500" dirty="0">
              <a:latin typeface="+mn-lt"/>
            </a:endParaRPr>
          </a:p>
          <a:p>
            <a:pPr marL="342900" indent="-342900" fontAlgn="auto">
              <a:spcBef>
                <a:spcPts val="0"/>
              </a:spcBef>
              <a:spcAft>
                <a:spcPts val="0"/>
              </a:spcAft>
              <a:buFont typeface="+mj-lt"/>
              <a:buAutoNum type="arabicPeriod" startAt="6"/>
              <a:defRPr/>
            </a:pPr>
            <a:r>
              <a:rPr lang="en-US" sz="1400" dirty="0">
                <a:latin typeface="+mn-lt"/>
              </a:rPr>
              <a:t>Check # - Enter the check number issued to reimburse the employee.</a:t>
            </a:r>
          </a:p>
          <a:p>
            <a:pPr marL="342900" indent="-342900" fontAlgn="auto">
              <a:spcBef>
                <a:spcPts val="0"/>
              </a:spcBef>
              <a:spcAft>
                <a:spcPts val="0"/>
              </a:spcAft>
              <a:buFont typeface="+mj-lt"/>
              <a:buAutoNum type="arabicPeriod" startAt="6"/>
              <a:defRPr/>
            </a:pPr>
            <a:endParaRPr lang="en-US" sz="500" dirty="0">
              <a:latin typeface="+mn-lt"/>
            </a:endParaRPr>
          </a:p>
          <a:p>
            <a:pPr marL="342900" indent="-342900" fontAlgn="auto">
              <a:spcBef>
                <a:spcPts val="0"/>
              </a:spcBef>
              <a:spcAft>
                <a:spcPts val="0"/>
              </a:spcAft>
              <a:buFont typeface="+mj-lt"/>
              <a:buAutoNum type="arabicPeriod" startAt="6"/>
              <a:defRPr/>
            </a:pPr>
            <a:r>
              <a:rPr lang="en-US" sz="1400" dirty="0">
                <a:latin typeface="+mn-lt"/>
              </a:rPr>
              <a:t># of Miles – Enter the number of miles the employee traveled.</a:t>
            </a:r>
          </a:p>
          <a:p>
            <a:pPr marL="342900" indent="-342900" fontAlgn="auto">
              <a:spcBef>
                <a:spcPts val="0"/>
              </a:spcBef>
              <a:spcAft>
                <a:spcPts val="0"/>
              </a:spcAft>
              <a:buFont typeface="+mj-lt"/>
              <a:buAutoNum type="arabicPeriod" startAt="6"/>
              <a:defRPr/>
            </a:pPr>
            <a:endParaRPr lang="en-US" sz="500" dirty="0">
              <a:latin typeface="+mn-lt"/>
            </a:endParaRPr>
          </a:p>
          <a:p>
            <a:pPr marL="342900" indent="-342900" fontAlgn="auto">
              <a:spcBef>
                <a:spcPts val="0"/>
              </a:spcBef>
              <a:spcAft>
                <a:spcPts val="0"/>
              </a:spcAft>
              <a:buFont typeface="+mj-lt"/>
              <a:buAutoNum type="arabicPeriod" startAt="6"/>
              <a:defRPr/>
            </a:pPr>
            <a:r>
              <a:rPr lang="en-US" sz="1400" dirty="0">
                <a:latin typeface="+mn-lt"/>
              </a:rPr>
              <a:t>Rate per Mile – Enter the rate per mile reimbursed to the employee. </a:t>
            </a:r>
          </a:p>
          <a:p>
            <a:pPr marL="228600" indent="-228600" fontAlgn="auto">
              <a:spcBef>
                <a:spcPts val="0"/>
              </a:spcBef>
              <a:spcAft>
                <a:spcPts val="0"/>
              </a:spcAft>
              <a:buFont typeface="+mj-lt"/>
              <a:buAutoNum type="arabicPeriod" startAt="6"/>
              <a:defRPr/>
            </a:pPr>
            <a:endParaRPr lang="en-US" sz="500" dirty="0">
              <a:latin typeface="+mn-lt"/>
            </a:endParaRPr>
          </a:p>
          <a:p>
            <a:pPr marL="342900" indent="-342900" fontAlgn="auto">
              <a:spcBef>
                <a:spcPts val="0"/>
              </a:spcBef>
              <a:spcAft>
                <a:spcPts val="0"/>
              </a:spcAft>
              <a:buFont typeface="+mj-lt"/>
              <a:buAutoNum type="arabicPeriod" startAt="6"/>
              <a:defRPr/>
            </a:pPr>
            <a:r>
              <a:rPr lang="en-US" sz="1400" dirty="0">
                <a:latin typeface="+mn-lt"/>
              </a:rPr>
              <a:t>Click the “Save” button.</a:t>
            </a:r>
          </a:p>
          <a:p>
            <a:pPr marL="342900" indent="-342900" fontAlgn="auto">
              <a:spcBef>
                <a:spcPts val="0"/>
              </a:spcBef>
              <a:spcAft>
                <a:spcPts val="0"/>
              </a:spcAft>
              <a:buFont typeface="+mj-lt"/>
              <a:buAutoNum type="arabicPeriod" startAt="6"/>
              <a:defRPr/>
            </a:pPr>
            <a:endParaRPr lang="en-US" sz="500" dirty="0">
              <a:latin typeface="+mn-lt"/>
            </a:endParaRPr>
          </a:p>
          <a:p>
            <a:pPr fontAlgn="auto">
              <a:spcBef>
                <a:spcPts val="0"/>
              </a:spcBef>
              <a:spcAft>
                <a:spcPts val="0"/>
              </a:spcAft>
              <a:defRPr/>
            </a:pPr>
            <a:r>
              <a:rPr lang="en-US" sz="1400" b="1" dirty="0">
                <a:latin typeface="+mn-lt"/>
              </a:rPr>
              <a:t>Make sure you are not claiming a higher rate than you have been approved for in the grant.  If you were approved for $0.50 per mile, you are not allowed to claim $0.55 per mile without having a revision approved.  You are allowed to claim less that you were approved for.</a:t>
            </a:r>
          </a:p>
        </p:txBody>
      </p:sp>
      <p:sp>
        <p:nvSpPr>
          <p:cNvPr id="8" name="Oval 7"/>
          <p:cNvSpPr/>
          <p:nvPr/>
        </p:nvSpPr>
        <p:spPr>
          <a:xfrm>
            <a:off x="7924800" y="2133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4" name="TextBox 8"/>
          <p:cNvSpPr txBox="1">
            <a:spLocks noChangeArrowheads="1"/>
          </p:cNvSpPr>
          <p:nvPr/>
        </p:nvSpPr>
        <p:spPr bwMode="auto">
          <a:xfrm>
            <a:off x="5210175" y="2441575"/>
            <a:ext cx="152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70665" name="TextBox 9"/>
          <p:cNvSpPr txBox="1">
            <a:spLocks noChangeArrowheads="1"/>
          </p:cNvSpPr>
          <p:nvPr/>
        </p:nvSpPr>
        <p:spPr bwMode="auto">
          <a:xfrm>
            <a:off x="5173663" y="265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70666" name="TextBox 10"/>
          <p:cNvSpPr txBox="1">
            <a:spLocks noChangeArrowheads="1"/>
          </p:cNvSpPr>
          <p:nvPr/>
        </p:nvSpPr>
        <p:spPr bwMode="auto">
          <a:xfrm>
            <a:off x="5178425" y="2801938"/>
            <a:ext cx="371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70667" name="TextBox 11"/>
          <p:cNvSpPr txBox="1">
            <a:spLocks noChangeArrowheads="1"/>
          </p:cNvSpPr>
          <p:nvPr/>
        </p:nvSpPr>
        <p:spPr bwMode="auto">
          <a:xfrm>
            <a:off x="5167313" y="3038475"/>
            <a:ext cx="228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70668" name="TextBox 12"/>
          <p:cNvSpPr txBox="1">
            <a:spLocks noChangeArrowheads="1"/>
          </p:cNvSpPr>
          <p:nvPr/>
        </p:nvSpPr>
        <p:spPr bwMode="auto">
          <a:xfrm>
            <a:off x="5494338" y="3211513"/>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70669" name="TextBox 13"/>
          <p:cNvSpPr txBox="1">
            <a:spLocks noChangeArrowheads="1"/>
          </p:cNvSpPr>
          <p:nvPr/>
        </p:nvSpPr>
        <p:spPr bwMode="auto">
          <a:xfrm>
            <a:off x="5160963" y="3567113"/>
            <a:ext cx="257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70670" name="TextBox 14"/>
          <p:cNvSpPr txBox="1">
            <a:spLocks noChangeArrowheads="1"/>
          </p:cNvSpPr>
          <p:nvPr/>
        </p:nvSpPr>
        <p:spPr bwMode="auto">
          <a:xfrm>
            <a:off x="5143500" y="3778250"/>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7</a:t>
            </a:r>
          </a:p>
        </p:txBody>
      </p:sp>
      <p:sp>
        <p:nvSpPr>
          <p:cNvPr id="70671" name="TextBox 15"/>
          <p:cNvSpPr txBox="1">
            <a:spLocks noChangeArrowheads="1"/>
          </p:cNvSpPr>
          <p:nvPr/>
        </p:nvSpPr>
        <p:spPr bwMode="auto">
          <a:xfrm>
            <a:off x="5160963" y="3929063"/>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8</a:t>
            </a:r>
          </a:p>
        </p:txBody>
      </p:sp>
      <p:sp>
        <p:nvSpPr>
          <p:cNvPr id="70672" name="TextBox 16"/>
          <p:cNvSpPr txBox="1">
            <a:spLocks noChangeArrowheads="1"/>
          </p:cNvSpPr>
          <p:nvPr/>
        </p:nvSpPr>
        <p:spPr bwMode="auto">
          <a:xfrm>
            <a:off x="7924800" y="1905000"/>
            <a:ext cx="26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9</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6" name="TextBox 5"/>
          <p:cNvSpPr txBox="1"/>
          <p:nvPr/>
        </p:nvSpPr>
        <p:spPr>
          <a:xfrm>
            <a:off x="139700" y="1752600"/>
            <a:ext cx="3048000" cy="3316288"/>
          </a:xfrm>
          <a:prstGeom prst="rect">
            <a:avLst/>
          </a:prstGeom>
          <a:noFill/>
        </p:spPr>
        <p:txBody>
          <a:bodyPr>
            <a:spAutoFit/>
          </a:bodyPr>
          <a:lstStyle/>
          <a:p>
            <a:pPr fontAlgn="auto">
              <a:spcBef>
                <a:spcPts val="0"/>
              </a:spcBef>
              <a:spcAft>
                <a:spcPts val="0"/>
              </a:spcAft>
              <a:defRPr/>
            </a:pPr>
            <a:r>
              <a:rPr lang="en-US" sz="1400" b="1" dirty="0">
                <a:latin typeface="+mn-lt"/>
              </a:rPr>
              <a:t>Other Direct Costs</a:t>
            </a:r>
          </a:p>
          <a:p>
            <a:pPr fontAlgn="auto">
              <a:spcBef>
                <a:spcPts val="0"/>
              </a:spcBef>
              <a:spcAft>
                <a:spcPts val="0"/>
              </a:spcAft>
              <a:defRPr/>
            </a:pPr>
            <a:endParaRPr lang="en-US" sz="700" dirty="0">
              <a:latin typeface="+mn-lt"/>
            </a:endParaRPr>
          </a:p>
          <a:p>
            <a:pPr marL="228600" indent="-228600" fontAlgn="auto">
              <a:spcBef>
                <a:spcPts val="0"/>
              </a:spcBef>
              <a:spcAft>
                <a:spcPts val="0"/>
              </a:spcAft>
              <a:buFont typeface="+mj-lt"/>
              <a:buAutoNum type="arabicPeriod"/>
              <a:defRPr/>
            </a:pPr>
            <a:r>
              <a:rPr lang="en-US" sz="1400" dirty="0">
                <a:latin typeface="+mn-lt"/>
              </a:rPr>
              <a:t>Item:  Not required, however if you have different line items in this budget category, select the correct line item.</a:t>
            </a:r>
          </a:p>
          <a:p>
            <a:pPr marL="228600" indent="-228600" fontAlgn="auto">
              <a:spcBef>
                <a:spcPts val="0"/>
              </a:spcBef>
              <a:spcAft>
                <a:spcPts val="0"/>
              </a:spcAft>
              <a:buFont typeface="+mj-lt"/>
              <a:buAutoNum type="arabicPeriod"/>
              <a:defRPr/>
            </a:pPr>
            <a:endParaRPr lang="en-US" sz="700" dirty="0">
              <a:latin typeface="+mn-lt"/>
            </a:endParaRPr>
          </a:p>
          <a:p>
            <a:pPr marL="228600" indent="-228600" fontAlgn="auto">
              <a:spcBef>
                <a:spcPts val="0"/>
              </a:spcBef>
              <a:spcAft>
                <a:spcPts val="0"/>
              </a:spcAft>
              <a:buFont typeface="+mj-lt"/>
              <a:buAutoNum type="arabicPeriod"/>
              <a:defRPr/>
            </a:pPr>
            <a:r>
              <a:rPr lang="en-US" sz="1400" dirty="0">
                <a:latin typeface="+mn-lt"/>
              </a:rPr>
              <a:t>Budget Column:  Select from the drop down.  This will show how much you have remaining in this budget category. </a:t>
            </a:r>
          </a:p>
          <a:p>
            <a:pPr marL="228600" indent="-228600" fontAlgn="auto">
              <a:spcBef>
                <a:spcPts val="0"/>
              </a:spcBef>
              <a:spcAft>
                <a:spcPts val="0"/>
              </a:spcAft>
              <a:buFont typeface="+mj-lt"/>
              <a:buAutoNum type="arabicPeriod"/>
              <a:defRPr/>
            </a:pPr>
            <a:endParaRPr lang="en-US" sz="700" dirty="0">
              <a:latin typeface="+mn-lt"/>
            </a:endParaRPr>
          </a:p>
          <a:p>
            <a:pPr marL="228600" indent="-228600" fontAlgn="auto">
              <a:spcBef>
                <a:spcPts val="0"/>
              </a:spcBef>
              <a:spcAft>
                <a:spcPts val="0"/>
              </a:spcAft>
              <a:buFont typeface="+mj-lt"/>
              <a:buAutoNum type="arabicPeriod"/>
              <a:defRPr/>
            </a:pPr>
            <a:r>
              <a:rPr lang="en-US" sz="1400" dirty="0">
                <a:latin typeface="+mn-lt"/>
              </a:rPr>
              <a:t>Name/Description – Enter the name and a description of the item.  </a:t>
            </a:r>
          </a:p>
          <a:p>
            <a:pPr marL="228600" indent="-228600" fontAlgn="auto">
              <a:spcBef>
                <a:spcPts val="0"/>
              </a:spcBef>
              <a:spcAft>
                <a:spcPts val="0"/>
              </a:spcAft>
              <a:buFont typeface="+mj-lt"/>
              <a:buAutoNum type="arabicPeriod"/>
              <a:defRPr/>
            </a:pPr>
            <a:endParaRPr lang="en-US" sz="1050" dirty="0">
              <a:latin typeface="+mn-lt"/>
            </a:endParaRPr>
          </a:p>
          <a:p>
            <a:pPr fontAlgn="auto">
              <a:spcBef>
                <a:spcPts val="0"/>
              </a:spcBef>
              <a:spcAft>
                <a:spcPts val="0"/>
              </a:spcAft>
              <a:defRPr/>
            </a:pPr>
            <a:endParaRPr lang="en-US" sz="1000" dirty="0">
              <a:latin typeface="+mn-lt"/>
            </a:endParaRPr>
          </a:p>
        </p:txBody>
      </p:sp>
      <p:sp>
        <p:nvSpPr>
          <p:cNvPr id="71684" name="TextBox 6"/>
          <p:cNvSpPr txBox="1">
            <a:spLocks noChangeArrowheads="1"/>
          </p:cNvSpPr>
          <p:nvPr/>
        </p:nvSpPr>
        <p:spPr bwMode="auto">
          <a:xfrm>
            <a:off x="165100" y="4611688"/>
            <a:ext cx="8686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900"/>
          </a:p>
          <a:p>
            <a:pPr eaLnBrk="1" hangingPunct="1"/>
            <a:r>
              <a:rPr lang="en-US" sz="1400"/>
              <a:t>4. Enter the invoice date for the item.</a:t>
            </a:r>
          </a:p>
          <a:p>
            <a:pPr eaLnBrk="1" hangingPunct="1"/>
            <a:endParaRPr lang="en-US" sz="700"/>
          </a:p>
          <a:p>
            <a:pPr eaLnBrk="1" hangingPunct="1"/>
            <a:r>
              <a:rPr lang="en-US" sz="1400"/>
              <a:t>5. Enter the Check or Warrant number used to pay for the item.</a:t>
            </a:r>
          </a:p>
          <a:p>
            <a:pPr eaLnBrk="1" hangingPunct="1"/>
            <a:endParaRPr lang="en-US" sz="700"/>
          </a:p>
          <a:p>
            <a:pPr eaLnBrk="1" hangingPunct="1"/>
            <a:r>
              <a:rPr lang="en-US" sz="1400"/>
              <a:t>6. Enter the cost of the item.</a:t>
            </a:r>
          </a:p>
          <a:p>
            <a:pPr eaLnBrk="1" hangingPunct="1"/>
            <a:endParaRPr lang="en-US" sz="700"/>
          </a:p>
          <a:p>
            <a:pPr eaLnBrk="1" hangingPunct="1"/>
            <a:r>
              <a:rPr lang="en-US" sz="1400"/>
              <a:t>7. Click the “Save” button.</a:t>
            </a:r>
          </a:p>
        </p:txBody>
      </p:sp>
      <p:pic>
        <p:nvPicPr>
          <p:cNvPr id="7168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447800"/>
            <a:ext cx="5891213" cy="3048000"/>
          </a:xfrm>
        </p:spPr>
      </p:pic>
      <p:sp>
        <p:nvSpPr>
          <p:cNvPr id="4" name="Oval 3"/>
          <p:cNvSpPr/>
          <p:nvPr/>
        </p:nvSpPr>
        <p:spPr>
          <a:xfrm>
            <a:off x="7848600" y="2362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87" name="TextBox 7"/>
          <p:cNvSpPr txBox="1">
            <a:spLocks noChangeArrowheads="1"/>
          </p:cNvSpPr>
          <p:nvPr/>
        </p:nvSpPr>
        <p:spPr bwMode="auto">
          <a:xfrm>
            <a:off x="4800600" y="274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71688" name="TextBox 8"/>
          <p:cNvSpPr txBox="1">
            <a:spLocks noChangeArrowheads="1"/>
          </p:cNvSpPr>
          <p:nvPr/>
        </p:nvSpPr>
        <p:spPr bwMode="auto">
          <a:xfrm>
            <a:off x="4800600" y="2881313"/>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71689" name="TextBox 9"/>
          <p:cNvSpPr txBox="1">
            <a:spLocks noChangeArrowheads="1"/>
          </p:cNvSpPr>
          <p:nvPr/>
        </p:nvSpPr>
        <p:spPr bwMode="auto">
          <a:xfrm>
            <a:off x="5286375" y="3159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71690" name="TextBox 10"/>
          <p:cNvSpPr txBox="1">
            <a:spLocks noChangeArrowheads="1"/>
          </p:cNvSpPr>
          <p:nvPr/>
        </p:nvSpPr>
        <p:spPr bwMode="auto">
          <a:xfrm>
            <a:off x="4829175" y="3544888"/>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71691" name="TextBox 11"/>
          <p:cNvSpPr txBox="1">
            <a:spLocks noChangeArrowheads="1"/>
          </p:cNvSpPr>
          <p:nvPr/>
        </p:nvSpPr>
        <p:spPr bwMode="auto">
          <a:xfrm>
            <a:off x="4845050" y="3762375"/>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71692" name="TextBox 12"/>
          <p:cNvSpPr txBox="1">
            <a:spLocks noChangeArrowheads="1"/>
          </p:cNvSpPr>
          <p:nvPr/>
        </p:nvSpPr>
        <p:spPr bwMode="auto">
          <a:xfrm>
            <a:off x="4838700" y="3948113"/>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71693" name="TextBox 13"/>
          <p:cNvSpPr txBox="1">
            <a:spLocks noChangeArrowheads="1"/>
          </p:cNvSpPr>
          <p:nvPr/>
        </p:nvSpPr>
        <p:spPr bwMode="auto">
          <a:xfrm>
            <a:off x="7848600" y="21336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7</a:t>
            </a:r>
          </a:p>
        </p:txBody>
      </p:sp>
      <p:sp>
        <p:nvSpPr>
          <p:cNvPr id="15" name="Rectangle 14"/>
          <p:cNvSpPr/>
          <p:nvPr/>
        </p:nvSpPr>
        <p:spPr>
          <a:xfrm>
            <a:off x="6781800" y="1981200"/>
            <a:ext cx="533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3" name="Content Placeholder 2"/>
          <p:cNvSpPr>
            <a:spLocks noGrp="1"/>
          </p:cNvSpPr>
          <p:nvPr>
            <p:ph idx="1"/>
          </p:nvPr>
        </p:nvSpPr>
        <p:spPr>
          <a:xfrm>
            <a:off x="76200" y="1295400"/>
            <a:ext cx="3576638" cy="3733800"/>
          </a:xfrm>
        </p:spPr>
        <p:txBody>
          <a:bodyPr rtlCol="0">
            <a:noAutofit/>
          </a:bodyPr>
          <a:lstStyle/>
          <a:p>
            <a:pPr marL="0" indent="0" eaLnBrk="1" fontAlgn="auto" hangingPunct="1">
              <a:spcAft>
                <a:spcPts val="0"/>
              </a:spcAft>
              <a:buFont typeface="Arial" pitchFamily="34" charset="0"/>
              <a:buNone/>
              <a:defRPr/>
            </a:pPr>
            <a:r>
              <a:rPr lang="en-US" sz="1600" b="1" dirty="0" smtClean="0"/>
              <a:t>Supplies and Materials</a:t>
            </a:r>
            <a:endParaRPr lang="en-US" sz="1600" b="1" dirty="0"/>
          </a:p>
          <a:p>
            <a:pPr marL="182880" indent="-182880" eaLnBrk="1" fontAlgn="auto" hangingPunct="1">
              <a:spcAft>
                <a:spcPts val="0"/>
              </a:spcAft>
              <a:buFont typeface="Arial" pitchFamily="34" charset="0"/>
              <a:buChar char="•"/>
              <a:defRPr/>
            </a:pPr>
            <a:endParaRPr lang="en-US" sz="900" dirty="0"/>
          </a:p>
          <a:p>
            <a:pPr marL="342900" indent="-342900" eaLnBrk="1" fontAlgn="auto" hangingPunct="1">
              <a:spcAft>
                <a:spcPts val="0"/>
              </a:spcAft>
              <a:buClrTx/>
              <a:buSzPct val="100000"/>
              <a:buFont typeface="+mj-lt"/>
              <a:buAutoNum type="arabicPeriod"/>
              <a:defRPr/>
            </a:pPr>
            <a:r>
              <a:rPr lang="en-US" sz="1600" dirty="0"/>
              <a:t>Item:  Not required, however if you have different line items in this budget category, select the correct line item.</a:t>
            </a:r>
          </a:p>
          <a:p>
            <a:pPr marL="228600" indent="-228600" eaLnBrk="1" fontAlgn="auto" hangingPunct="1">
              <a:spcAft>
                <a:spcPts val="0"/>
              </a:spcAft>
              <a:buClrTx/>
              <a:buSzPct val="100000"/>
              <a:buFont typeface="+mj-lt"/>
              <a:buAutoNum type="arabicPeriod"/>
              <a:defRPr/>
            </a:pPr>
            <a:endParaRPr lang="en-US" sz="1000" dirty="0"/>
          </a:p>
          <a:p>
            <a:pPr marL="342900" indent="-342900" eaLnBrk="1" fontAlgn="auto" hangingPunct="1">
              <a:spcAft>
                <a:spcPts val="0"/>
              </a:spcAft>
              <a:buClrTx/>
              <a:buSzPct val="100000"/>
              <a:buFont typeface="+mj-lt"/>
              <a:buAutoNum type="arabicPeriod"/>
              <a:defRPr/>
            </a:pPr>
            <a:r>
              <a:rPr lang="en-US" sz="1600" dirty="0"/>
              <a:t>Budget Column:  Select from the drop down.  This will show how much you have remaining in this budget category. </a:t>
            </a:r>
          </a:p>
          <a:p>
            <a:pPr marL="228600" indent="-228600" eaLnBrk="1" fontAlgn="auto" hangingPunct="1">
              <a:spcAft>
                <a:spcPts val="0"/>
              </a:spcAft>
              <a:buClrTx/>
              <a:buSzPct val="100000"/>
              <a:buFont typeface="+mj-lt"/>
              <a:buAutoNum type="arabicPeriod"/>
              <a:defRPr/>
            </a:pPr>
            <a:endParaRPr lang="en-US" sz="1000" dirty="0"/>
          </a:p>
          <a:p>
            <a:pPr marL="342900" indent="-342900" eaLnBrk="1" fontAlgn="auto" hangingPunct="1">
              <a:spcAft>
                <a:spcPts val="0"/>
              </a:spcAft>
              <a:buClrTx/>
              <a:buSzPct val="100000"/>
              <a:buFont typeface="+mj-lt"/>
              <a:buAutoNum type="arabicPeriod"/>
              <a:defRPr/>
            </a:pPr>
            <a:r>
              <a:rPr lang="en-US" sz="1600" dirty="0"/>
              <a:t>Name/Description – Enter the name and a description of the item. </a:t>
            </a:r>
            <a:endParaRPr lang="en-US" sz="1600" dirty="0" smtClean="0"/>
          </a:p>
        </p:txBody>
      </p:sp>
      <p:pic>
        <p:nvPicPr>
          <p:cNvPr id="727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600200"/>
            <a:ext cx="5491162"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5105400"/>
            <a:ext cx="7848600" cy="1446213"/>
          </a:xfrm>
          <a:prstGeom prst="rect">
            <a:avLst/>
          </a:prstGeom>
          <a:noFill/>
        </p:spPr>
        <p:txBody>
          <a:bodyPr>
            <a:spAutoFit/>
          </a:bodyPr>
          <a:lstStyle/>
          <a:p>
            <a:pPr marL="342900" indent="-342900" fontAlgn="auto">
              <a:spcBef>
                <a:spcPts val="0"/>
              </a:spcBef>
              <a:spcAft>
                <a:spcPts val="0"/>
              </a:spcAft>
              <a:buFont typeface="+mj-lt"/>
              <a:buAutoNum type="arabicPeriod" startAt="4"/>
              <a:defRPr/>
            </a:pPr>
            <a:r>
              <a:rPr lang="en-US" sz="1600" dirty="0">
                <a:latin typeface="+mn-lt"/>
              </a:rPr>
              <a:t>Enter the </a:t>
            </a:r>
            <a:r>
              <a:rPr lang="en-US" sz="1600" dirty="0" smtClean="0">
                <a:latin typeface="+mn-lt"/>
              </a:rPr>
              <a:t>invoice </a:t>
            </a:r>
            <a:r>
              <a:rPr lang="en-US" sz="1600" dirty="0">
                <a:latin typeface="+mn-lt"/>
              </a:rPr>
              <a:t>date for the item. </a:t>
            </a:r>
          </a:p>
          <a:p>
            <a:pPr fontAlgn="auto">
              <a:spcBef>
                <a:spcPts val="0"/>
              </a:spcBef>
              <a:spcAft>
                <a:spcPts val="0"/>
              </a:spcAft>
              <a:defRPr/>
            </a:pPr>
            <a:endParaRPr lang="en-US" sz="800" dirty="0">
              <a:latin typeface="+mn-lt"/>
            </a:endParaRPr>
          </a:p>
          <a:p>
            <a:pPr marL="342900" indent="-342900" fontAlgn="auto">
              <a:spcBef>
                <a:spcPts val="0"/>
              </a:spcBef>
              <a:spcAft>
                <a:spcPts val="0"/>
              </a:spcAft>
              <a:buFont typeface="+mj-lt"/>
              <a:buAutoNum type="arabicPeriod" startAt="5"/>
              <a:defRPr/>
            </a:pPr>
            <a:r>
              <a:rPr lang="en-US" sz="1600" dirty="0">
                <a:latin typeface="+mn-lt"/>
              </a:rPr>
              <a:t>Enter the Check or Warrant number used to pay for the item.</a:t>
            </a:r>
          </a:p>
          <a:p>
            <a:pPr marL="228600" indent="-228600" fontAlgn="auto">
              <a:spcBef>
                <a:spcPts val="0"/>
              </a:spcBef>
              <a:spcAft>
                <a:spcPts val="0"/>
              </a:spcAft>
              <a:buFont typeface="+mj-lt"/>
              <a:buAutoNum type="arabicPeriod" startAt="5"/>
              <a:defRPr/>
            </a:pPr>
            <a:endParaRPr lang="en-US" sz="800" dirty="0">
              <a:latin typeface="+mn-lt"/>
            </a:endParaRPr>
          </a:p>
          <a:p>
            <a:pPr marL="342900" indent="-342900" fontAlgn="auto">
              <a:spcBef>
                <a:spcPts val="0"/>
              </a:spcBef>
              <a:spcAft>
                <a:spcPts val="0"/>
              </a:spcAft>
              <a:buFont typeface="+mj-lt"/>
              <a:buAutoNum type="arabicPeriod" startAt="5"/>
              <a:defRPr/>
            </a:pPr>
            <a:r>
              <a:rPr lang="en-US" sz="1600" dirty="0">
                <a:latin typeface="+mn-lt"/>
              </a:rPr>
              <a:t>Enter the cost of the item.</a:t>
            </a:r>
          </a:p>
          <a:p>
            <a:pPr marL="228600" indent="-228600" fontAlgn="auto">
              <a:spcBef>
                <a:spcPts val="0"/>
              </a:spcBef>
              <a:spcAft>
                <a:spcPts val="0"/>
              </a:spcAft>
              <a:buFont typeface="+mj-lt"/>
              <a:buAutoNum type="arabicPeriod" startAt="5"/>
              <a:defRPr/>
            </a:pPr>
            <a:endParaRPr lang="en-US" sz="800" dirty="0">
              <a:latin typeface="+mn-lt"/>
            </a:endParaRPr>
          </a:p>
          <a:p>
            <a:pPr marL="342900" indent="-342900" fontAlgn="auto">
              <a:spcBef>
                <a:spcPts val="0"/>
              </a:spcBef>
              <a:spcAft>
                <a:spcPts val="0"/>
              </a:spcAft>
              <a:buFont typeface="+mj-lt"/>
              <a:buAutoNum type="arabicPeriod" startAt="5"/>
              <a:defRPr/>
            </a:pPr>
            <a:r>
              <a:rPr lang="en-US" sz="1600" dirty="0">
                <a:latin typeface="+mn-lt"/>
              </a:rPr>
              <a:t>Click the “Save” button.</a:t>
            </a:r>
          </a:p>
        </p:txBody>
      </p:sp>
      <p:sp>
        <p:nvSpPr>
          <p:cNvPr id="7" name="Oval 6"/>
          <p:cNvSpPr/>
          <p:nvPr/>
        </p:nvSpPr>
        <p:spPr>
          <a:xfrm>
            <a:off x="7924800" y="2438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1" name="TextBox 8"/>
          <p:cNvSpPr txBox="1">
            <a:spLocks noChangeArrowheads="1"/>
          </p:cNvSpPr>
          <p:nvPr/>
        </p:nvSpPr>
        <p:spPr bwMode="auto">
          <a:xfrm>
            <a:off x="5080000" y="2782888"/>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72712" name="TextBox 9"/>
          <p:cNvSpPr txBox="1">
            <a:spLocks noChangeArrowheads="1"/>
          </p:cNvSpPr>
          <p:nvPr/>
        </p:nvSpPr>
        <p:spPr bwMode="auto">
          <a:xfrm>
            <a:off x="5127625" y="2947988"/>
            <a:ext cx="11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72713" name="TextBox 10"/>
          <p:cNvSpPr txBox="1">
            <a:spLocks noChangeArrowheads="1"/>
          </p:cNvSpPr>
          <p:nvPr/>
        </p:nvSpPr>
        <p:spPr bwMode="auto">
          <a:xfrm>
            <a:off x="5643563" y="3200400"/>
            <a:ext cx="15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72714" name="TextBox 11"/>
          <p:cNvSpPr txBox="1">
            <a:spLocks noChangeArrowheads="1"/>
          </p:cNvSpPr>
          <p:nvPr/>
        </p:nvSpPr>
        <p:spPr bwMode="auto">
          <a:xfrm>
            <a:off x="5124450" y="3502025"/>
            <a:ext cx="13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72715" name="TextBox 12"/>
          <p:cNvSpPr txBox="1">
            <a:spLocks noChangeArrowheads="1"/>
          </p:cNvSpPr>
          <p:nvPr/>
        </p:nvSpPr>
        <p:spPr bwMode="auto">
          <a:xfrm>
            <a:off x="5087938" y="3762375"/>
            <a:ext cx="268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72716" name="TextBox 13"/>
          <p:cNvSpPr txBox="1">
            <a:spLocks noChangeArrowheads="1"/>
          </p:cNvSpPr>
          <p:nvPr/>
        </p:nvSpPr>
        <p:spPr bwMode="auto">
          <a:xfrm>
            <a:off x="5087938" y="3925888"/>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72717" name="TextBox 14"/>
          <p:cNvSpPr txBox="1">
            <a:spLocks noChangeArrowheads="1"/>
          </p:cNvSpPr>
          <p:nvPr/>
        </p:nvSpPr>
        <p:spPr bwMode="auto">
          <a:xfrm>
            <a:off x="7924800" y="22098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76200" y="1295400"/>
            <a:ext cx="3810000" cy="3308350"/>
          </a:xfrm>
          <a:prstGeom prst="rect">
            <a:avLst/>
          </a:prstGeom>
          <a:noFill/>
        </p:spPr>
        <p:txBody>
          <a:bodyPr>
            <a:spAutoFit/>
          </a:bodyPr>
          <a:lstStyle/>
          <a:p>
            <a:pPr fontAlgn="auto">
              <a:spcBef>
                <a:spcPts val="0"/>
              </a:spcBef>
              <a:spcAft>
                <a:spcPts val="0"/>
              </a:spcAft>
              <a:defRPr/>
            </a:pPr>
            <a:r>
              <a:rPr lang="en-US" sz="1400" b="1" dirty="0">
                <a:latin typeface="+mn-lt"/>
              </a:rPr>
              <a:t>Contractual Services</a:t>
            </a:r>
          </a:p>
          <a:p>
            <a:pPr fontAlgn="auto">
              <a:spcBef>
                <a:spcPts val="0"/>
              </a:spcBef>
              <a:spcAft>
                <a:spcPts val="0"/>
              </a:spcAft>
              <a:defRPr/>
            </a:pPr>
            <a:endParaRPr lang="en-US" sz="900" dirty="0">
              <a:latin typeface="+mn-lt"/>
            </a:endParaRPr>
          </a:p>
          <a:p>
            <a:pPr marL="342900" indent="-342900" fontAlgn="auto">
              <a:spcBef>
                <a:spcPts val="0"/>
              </a:spcBef>
              <a:spcAft>
                <a:spcPts val="0"/>
              </a:spcAft>
              <a:buFont typeface="+mj-lt"/>
              <a:buAutoNum type="arabicPeriod"/>
              <a:defRPr/>
            </a:pPr>
            <a:r>
              <a:rPr lang="en-US" sz="1400" dirty="0">
                <a:latin typeface="+mn-lt"/>
              </a:rPr>
              <a:t>Item:  Not required, however if you have different line items in this budget category, select the correct line item.</a:t>
            </a:r>
          </a:p>
          <a:p>
            <a:pPr marL="228600" indent="-228600" fontAlgn="auto">
              <a:spcBef>
                <a:spcPts val="0"/>
              </a:spcBef>
              <a:spcAft>
                <a:spcPts val="0"/>
              </a:spcAft>
              <a:buFont typeface="+mj-lt"/>
              <a:buAutoNum type="arabicPeriod"/>
              <a:defRPr/>
            </a:pPr>
            <a:endParaRPr lang="en-US" sz="900" dirty="0">
              <a:latin typeface="+mn-lt"/>
            </a:endParaRPr>
          </a:p>
          <a:p>
            <a:pPr marL="342900" indent="-342900" fontAlgn="auto">
              <a:spcBef>
                <a:spcPts val="0"/>
              </a:spcBef>
              <a:spcAft>
                <a:spcPts val="0"/>
              </a:spcAft>
              <a:buFont typeface="+mj-lt"/>
              <a:buAutoNum type="arabicPeriod"/>
              <a:defRPr/>
            </a:pPr>
            <a:r>
              <a:rPr lang="en-US" sz="1400" dirty="0">
                <a:latin typeface="+mn-lt"/>
              </a:rPr>
              <a:t>Budget Column:  Select from the drop down.  This will show how much you have remaining in the budget category. </a:t>
            </a:r>
          </a:p>
          <a:p>
            <a:pPr marL="228600" indent="-228600" fontAlgn="auto">
              <a:spcBef>
                <a:spcPts val="0"/>
              </a:spcBef>
              <a:spcAft>
                <a:spcPts val="0"/>
              </a:spcAft>
              <a:buFont typeface="+mj-lt"/>
              <a:buAutoNum type="arabicPeriod"/>
              <a:defRPr/>
            </a:pPr>
            <a:endParaRPr lang="en-US" sz="900" dirty="0">
              <a:latin typeface="+mn-lt"/>
            </a:endParaRPr>
          </a:p>
          <a:p>
            <a:pPr marL="342900" indent="-342900" fontAlgn="auto">
              <a:spcBef>
                <a:spcPts val="0"/>
              </a:spcBef>
              <a:spcAft>
                <a:spcPts val="0"/>
              </a:spcAft>
              <a:buFont typeface="+mj-lt"/>
              <a:buAutoNum type="arabicPeriod"/>
              <a:defRPr/>
            </a:pPr>
            <a:r>
              <a:rPr lang="en-US" sz="1400" dirty="0">
                <a:latin typeface="+mn-lt"/>
              </a:rPr>
              <a:t>Name/Description – Enter the name and a description of the item.</a:t>
            </a:r>
          </a:p>
          <a:p>
            <a:pPr marL="342900" indent="-342900" fontAlgn="auto">
              <a:spcBef>
                <a:spcPts val="0"/>
              </a:spcBef>
              <a:spcAft>
                <a:spcPts val="0"/>
              </a:spcAft>
              <a:buFont typeface="+mj-lt"/>
              <a:buAutoNum type="arabicPeriod"/>
              <a:defRPr/>
            </a:pPr>
            <a:endParaRPr lang="en-US" sz="900" dirty="0">
              <a:latin typeface="+mn-lt"/>
            </a:endParaRPr>
          </a:p>
          <a:p>
            <a:pPr marL="342900" indent="-342900" fontAlgn="auto">
              <a:spcBef>
                <a:spcPts val="0"/>
              </a:spcBef>
              <a:spcAft>
                <a:spcPts val="0"/>
              </a:spcAft>
              <a:buFont typeface="+mj-lt"/>
              <a:buAutoNum type="arabicPeriod"/>
              <a:defRPr/>
            </a:pPr>
            <a:r>
              <a:rPr lang="en-US" sz="1400" dirty="0">
                <a:latin typeface="+mn-lt"/>
              </a:rPr>
              <a:t>Enter the activity date for the item.  If the activity dates span a month period, put the last day of the month</a:t>
            </a:r>
          </a:p>
        </p:txBody>
      </p:sp>
      <p:sp>
        <p:nvSpPr>
          <p:cNvPr id="73732" name="TextBox 5"/>
          <p:cNvSpPr txBox="1">
            <a:spLocks noChangeArrowheads="1"/>
          </p:cNvSpPr>
          <p:nvPr/>
        </p:nvSpPr>
        <p:spPr bwMode="auto">
          <a:xfrm>
            <a:off x="130175" y="4495800"/>
            <a:ext cx="8861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5. Enter the Check or Warrant number used </a:t>
            </a:r>
            <a:r>
              <a:rPr lang="en-US" sz="1400" dirty="0" smtClean="0"/>
              <a:t>to pay </a:t>
            </a:r>
            <a:r>
              <a:rPr lang="en-US" sz="1400" dirty="0"/>
              <a:t>for the item.</a:t>
            </a:r>
          </a:p>
          <a:p>
            <a:pPr eaLnBrk="1" hangingPunct="1"/>
            <a:endParaRPr lang="en-US" sz="700" dirty="0"/>
          </a:p>
          <a:p>
            <a:pPr eaLnBrk="1" hangingPunct="1"/>
            <a:r>
              <a:rPr lang="en-US" sz="1400" dirty="0"/>
              <a:t>6. Enter the cost of the item.  </a:t>
            </a:r>
          </a:p>
          <a:p>
            <a:pPr eaLnBrk="1" hangingPunct="1"/>
            <a:endParaRPr lang="en-US" sz="700" dirty="0"/>
          </a:p>
          <a:p>
            <a:pPr eaLnBrk="1" hangingPunct="1"/>
            <a:r>
              <a:rPr lang="en-US" sz="1400" dirty="0"/>
              <a:t>7. Click the “Save” button.</a:t>
            </a:r>
          </a:p>
        </p:txBody>
      </p:sp>
      <p:pic>
        <p:nvPicPr>
          <p:cNvPr id="7373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4288" y="1600200"/>
            <a:ext cx="5295900" cy="2755900"/>
          </a:xfrm>
        </p:spPr>
      </p:pic>
      <p:sp>
        <p:nvSpPr>
          <p:cNvPr id="7" name="Oval 6"/>
          <p:cNvSpPr/>
          <p:nvPr/>
        </p:nvSpPr>
        <p:spPr>
          <a:xfrm>
            <a:off x="7924800" y="2438400"/>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010400" y="20574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36" name="TextBox 8"/>
          <p:cNvSpPr txBox="1">
            <a:spLocks noChangeArrowheads="1"/>
          </p:cNvSpPr>
          <p:nvPr/>
        </p:nvSpPr>
        <p:spPr bwMode="auto">
          <a:xfrm>
            <a:off x="5232400" y="2749550"/>
            <a:ext cx="228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73737" name="TextBox 9"/>
          <p:cNvSpPr txBox="1">
            <a:spLocks noChangeArrowheads="1"/>
          </p:cNvSpPr>
          <p:nvPr/>
        </p:nvSpPr>
        <p:spPr bwMode="auto">
          <a:xfrm>
            <a:off x="5230813" y="2922588"/>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73738" name="TextBox 10"/>
          <p:cNvSpPr txBox="1">
            <a:spLocks noChangeArrowheads="1"/>
          </p:cNvSpPr>
          <p:nvPr/>
        </p:nvSpPr>
        <p:spPr bwMode="auto">
          <a:xfrm>
            <a:off x="5562600" y="3171825"/>
            <a:ext cx="19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73739" name="TextBox 11"/>
          <p:cNvSpPr txBox="1">
            <a:spLocks noChangeArrowheads="1"/>
          </p:cNvSpPr>
          <p:nvPr/>
        </p:nvSpPr>
        <p:spPr bwMode="auto">
          <a:xfrm>
            <a:off x="5251450" y="3476625"/>
            <a:ext cx="209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73740" name="TextBox 12"/>
          <p:cNvSpPr txBox="1">
            <a:spLocks noChangeArrowheads="1"/>
          </p:cNvSpPr>
          <p:nvPr/>
        </p:nvSpPr>
        <p:spPr bwMode="auto">
          <a:xfrm>
            <a:off x="5257800" y="3657600"/>
            <a:ext cx="304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73741" name="TextBox 13"/>
          <p:cNvSpPr txBox="1">
            <a:spLocks noChangeArrowheads="1"/>
          </p:cNvSpPr>
          <p:nvPr/>
        </p:nvSpPr>
        <p:spPr bwMode="auto">
          <a:xfrm>
            <a:off x="5249863" y="38481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
        <p:nvSpPr>
          <p:cNvPr id="73742" name="TextBox 14"/>
          <p:cNvSpPr txBox="1">
            <a:spLocks noChangeArrowheads="1"/>
          </p:cNvSpPr>
          <p:nvPr/>
        </p:nvSpPr>
        <p:spPr bwMode="auto">
          <a:xfrm>
            <a:off x="7996238" y="2192338"/>
            <a:ext cx="342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152400" y="1371600"/>
            <a:ext cx="3581400" cy="3578225"/>
          </a:xfrm>
          <a:prstGeom prst="rect">
            <a:avLst/>
          </a:prstGeom>
          <a:noFill/>
        </p:spPr>
        <p:txBody>
          <a:bodyPr>
            <a:spAutoFit/>
          </a:bodyPr>
          <a:lstStyle/>
          <a:p>
            <a:pPr fontAlgn="auto">
              <a:spcBef>
                <a:spcPts val="0"/>
              </a:spcBef>
              <a:spcAft>
                <a:spcPts val="0"/>
              </a:spcAft>
              <a:defRPr/>
            </a:pPr>
            <a:r>
              <a:rPr lang="en-US" b="1" dirty="0">
                <a:latin typeface="+mn-lt"/>
              </a:rPr>
              <a:t>Travel Expense</a:t>
            </a:r>
          </a:p>
          <a:p>
            <a:pPr fontAlgn="auto">
              <a:spcBef>
                <a:spcPts val="0"/>
              </a:spcBef>
              <a:spcAft>
                <a:spcPts val="0"/>
              </a:spcAft>
              <a:defRPr/>
            </a:pPr>
            <a:endParaRPr lang="en-US" sz="1050" dirty="0">
              <a:latin typeface="+mn-lt"/>
            </a:endParaRPr>
          </a:p>
          <a:p>
            <a:pPr marL="342900" indent="-342900" fontAlgn="auto">
              <a:spcBef>
                <a:spcPts val="0"/>
              </a:spcBef>
              <a:spcAft>
                <a:spcPts val="0"/>
              </a:spcAft>
              <a:buFont typeface="+mj-lt"/>
              <a:buAutoNum type="arabicPeriod"/>
              <a:defRPr/>
            </a:pPr>
            <a:r>
              <a:rPr lang="en-US" dirty="0">
                <a:latin typeface="+mn-lt"/>
              </a:rPr>
              <a:t>Item:  Not required, however if you have different line items in this budget category, select the correct line item.</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Budget Column:  Select from the drop down.  This will show how much you have remaining in the budget category. </a:t>
            </a:r>
          </a:p>
          <a:p>
            <a:pPr marL="1143000" lvl="2" indent="-228600" fontAlgn="auto">
              <a:spcBef>
                <a:spcPts val="0"/>
              </a:spcBef>
              <a:spcAft>
                <a:spcPts val="0"/>
              </a:spcAft>
              <a:buFont typeface="+mj-lt"/>
              <a:buAutoNum type="arabicPeriod"/>
              <a:defRPr/>
            </a:pPr>
            <a:endParaRPr lang="en-US" dirty="0">
              <a:latin typeface="+mn-lt"/>
            </a:endParaRPr>
          </a:p>
        </p:txBody>
      </p:sp>
      <p:sp>
        <p:nvSpPr>
          <p:cNvPr id="6" name="TextBox 5"/>
          <p:cNvSpPr txBox="1"/>
          <p:nvPr/>
        </p:nvSpPr>
        <p:spPr>
          <a:xfrm>
            <a:off x="139700" y="4648200"/>
            <a:ext cx="8534400" cy="2262188"/>
          </a:xfrm>
          <a:prstGeom prst="rect">
            <a:avLst/>
          </a:prstGeom>
          <a:noFill/>
        </p:spPr>
        <p:txBody>
          <a:bodyPr>
            <a:spAutoFit/>
          </a:bodyPr>
          <a:lstStyle/>
          <a:p>
            <a:pPr marL="342900" indent="-342900" fontAlgn="auto">
              <a:spcBef>
                <a:spcPts val="0"/>
              </a:spcBef>
              <a:spcAft>
                <a:spcPts val="0"/>
              </a:spcAft>
              <a:buFont typeface="+mj-lt"/>
              <a:buAutoNum type="arabicPeriod" startAt="3"/>
              <a:defRPr/>
            </a:pPr>
            <a:r>
              <a:rPr lang="en-US" dirty="0">
                <a:latin typeface="+mn-lt"/>
              </a:rPr>
              <a:t>Date – Enter the invoice date for invoiced items (airline tickets, registration, etc.).  Enter the last travel date for other travel expenses (hotel, meals, parking, etc.).  Each expense type needs to be listed separately.</a:t>
            </a:r>
          </a:p>
          <a:p>
            <a:pPr marL="342900" indent="-342900" fontAlgn="auto">
              <a:spcBef>
                <a:spcPts val="0"/>
              </a:spcBef>
              <a:spcAft>
                <a:spcPts val="0"/>
              </a:spcAft>
              <a:buFont typeface="+mj-lt"/>
              <a:buAutoNum type="arabicPeriod" startAt="3"/>
              <a:defRPr/>
            </a:pPr>
            <a:endParaRPr lang="en-US" sz="1050" dirty="0">
              <a:latin typeface="+mn-lt"/>
            </a:endParaRPr>
          </a:p>
          <a:p>
            <a:pPr marL="342900" indent="-342900" fontAlgn="auto">
              <a:spcBef>
                <a:spcPts val="0"/>
              </a:spcBef>
              <a:spcAft>
                <a:spcPts val="0"/>
              </a:spcAft>
              <a:buFont typeface="+mj-lt"/>
              <a:buAutoNum type="arabicPeriod" startAt="3"/>
              <a:defRPr/>
            </a:pPr>
            <a:r>
              <a:rPr lang="en-US" dirty="0">
                <a:latin typeface="+mn-lt"/>
              </a:rPr>
              <a:t>Description – Enter a description of the expenses.</a:t>
            </a:r>
          </a:p>
          <a:p>
            <a:pPr marL="342900" indent="-342900" fontAlgn="auto">
              <a:spcBef>
                <a:spcPts val="0"/>
              </a:spcBef>
              <a:spcAft>
                <a:spcPts val="0"/>
              </a:spcAft>
              <a:buFont typeface="+mj-lt"/>
              <a:buAutoNum type="arabicPeriod" startAt="3"/>
              <a:defRPr/>
            </a:pPr>
            <a:endParaRPr lang="en-US" sz="1050" dirty="0">
              <a:latin typeface="+mn-lt"/>
            </a:endParaRPr>
          </a:p>
          <a:p>
            <a:pPr marL="342900" indent="-342900" fontAlgn="auto">
              <a:spcBef>
                <a:spcPts val="0"/>
              </a:spcBef>
              <a:spcAft>
                <a:spcPts val="0"/>
              </a:spcAft>
              <a:buFont typeface="+mj-lt"/>
              <a:buAutoNum type="arabicPeriod" startAt="3"/>
              <a:defRPr/>
            </a:pPr>
            <a:r>
              <a:rPr lang="en-US" dirty="0">
                <a:latin typeface="+mn-lt"/>
              </a:rPr>
              <a:t>Amount – Enter the amount.</a:t>
            </a:r>
          </a:p>
          <a:p>
            <a:pPr marL="342900" indent="-342900" fontAlgn="auto">
              <a:spcBef>
                <a:spcPts val="0"/>
              </a:spcBef>
              <a:spcAft>
                <a:spcPts val="0"/>
              </a:spcAft>
              <a:buFont typeface="+mj-lt"/>
              <a:buAutoNum type="arabicPeriod" startAt="3"/>
              <a:defRPr/>
            </a:pPr>
            <a:endParaRPr lang="en-US" sz="1050" dirty="0">
              <a:latin typeface="+mn-lt"/>
            </a:endParaRPr>
          </a:p>
          <a:p>
            <a:pPr marL="342900" indent="-342900" fontAlgn="auto">
              <a:spcBef>
                <a:spcPts val="0"/>
              </a:spcBef>
              <a:spcAft>
                <a:spcPts val="0"/>
              </a:spcAft>
              <a:buFont typeface="+mj-lt"/>
              <a:buAutoNum type="arabicPeriod" startAt="3"/>
              <a:defRPr/>
            </a:pPr>
            <a:r>
              <a:rPr lang="en-US" dirty="0">
                <a:latin typeface="+mn-lt"/>
              </a:rPr>
              <a:t>Click the “Save” button.</a:t>
            </a:r>
          </a:p>
        </p:txBody>
      </p:sp>
      <p:pic>
        <p:nvPicPr>
          <p:cNvPr id="7475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7288" y="1524000"/>
            <a:ext cx="5446712" cy="2640013"/>
          </a:xfrm>
        </p:spPr>
      </p:pic>
      <p:sp>
        <p:nvSpPr>
          <p:cNvPr id="7" name="Oval 6"/>
          <p:cNvSpPr/>
          <p:nvPr/>
        </p:nvSpPr>
        <p:spPr>
          <a:xfrm>
            <a:off x="7924800" y="2362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934200" y="19812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60" name="TextBox 8"/>
          <p:cNvSpPr txBox="1">
            <a:spLocks noChangeArrowheads="1"/>
          </p:cNvSpPr>
          <p:nvPr/>
        </p:nvSpPr>
        <p:spPr bwMode="auto">
          <a:xfrm>
            <a:off x="5148263" y="2728913"/>
            <a:ext cx="22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1</a:t>
            </a:r>
          </a:p>
        </p:txBody>
      </p:sp>
      <p:sp>
        <p:nvSpPr>
          <p:cNvPr id="74761" name="TextBox 9"/>
          <p:cNvSpPr txBox="1">
            <a:spLocks noChangeArrowheads="1"/>
          </p:cNvSpPr>
          <p:nvPr/>
        </p:nvSpPr>
        <p:spPr bwMode="auto">
          <a:xfrm>
            <a:off x="5148263" y="2867025"/>
            <a:ext cx="19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2</a:t>
            </a:r>
          </a:p>
        </p:txBody>
      </p:sp>
      <p:sp>
        <p:nvSpPr>
          <p:cNvPr id="74762" name="TextBox 10"/>
          <p:cNvSpPr txBox="1">
            <a:spLocks noChangeArrowheads="1"/>
          </p:cNvSpPr>
          <p:nvPr/>
        </p:nvSpPr>
        <p:spPr bwMode="auto">
          <a:xfrm>
            <a:off x="5135563" y="3062288"/>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3</a:t>
            </a:r>
          </a:p>
        </p:txBody>
      </p:sp>
      <p:sp>
        <p:nvSpPr>
          <p:cNvPr id="74763" name="TextBox 11"/>
          <p:cNvSpPr txBox="1">
            <a:spLocks noChangeArrowheads="1"/>
          </p:cNvSpPr>
          <p:nvPr/>
        </p:nvSpPr>
        <p:spPr bwMode="auto">
          <a:xfrm>
            <a:off x="5638800" y="3338513"/>
            <a:ext cx="304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4</a:t>
            </a:r>
          </a:p>
        </p:txBody>
      </p:sp>
      <p:sp>
        <p:nvSpPr>
          <p:cNvPr id="74764" name="TextBox 12"/>
          <p:cNvSpPr txBox="1">
            <a:spLocks noChangeArrowheads="1"/>
          </p:cNvSpPr>
          <p:nvPr/>
        </p:nvSpPr>
        <p:spPr bwMode="auto">
          <a:xfrm>
            <a:off x="5181600" y="363855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5</a:t>
            </a:r>
          </a:p>
        </p:txBody>
      </p:sp>
      <p:sp>
        <p:nvSpPr>
          <p:cNvPr id="74765" name="TextBox 13"/>
          <p:cNvSpPr txBox="1">
            <a:spLocks noChangeArrowheads="1"/>
          </p:cNvSpPr>
          <p:nvPr/>
        </p:nvSpPr>
        <p:spPr bwMode="auto">
          <a:xfrm>
            <a:off x="8001000" y="2133600"/>
            <a:ext cx="30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FF0000"/>
                </a:solidFill>
              </a:rPr>
              <a:t>6</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381000" y="1447800"/>
            <a:ext cx="3429000" cy="4524375"/>
          </a:xfrm>
          <a:prstGeom prst="rect">
            <a:avLst/>
          </a:prstGeom>
          <a:noFill/>
        </p:spPr>
        <p:txBody>
          <a:bodyPr>
            <a:spAutoFit/>
          </a:bodyPr>
          <a:lstStyle/>
          <a:p>
            <a:pPr fontAlgn="auto">
              <a:spcBef>
                <a:spcPts val="0"/>
              </a:spcBef>
              <a:spcAft>
                <a:spcPts val="0"/>
              </a:spcAft>
              <a:defRPr/>
            </a:pPr>
            <a:r>
              <a:rPr lang="en-US" dirty="0">
                <a:latin typeface="+mn-lt"/>
              </a:rPr>
              <a:t>Once all entries have been made, review for accuracy.</a:t>
            </a:r>
          </a:p>
          <a:p>
            <a:pPr fontAlgn="auto">
              <a:spcBef>
                <a:spcPts val="0"/>
              </a:spcBef>
              <a:spcAft>
                <a:spcPts val="0"/>
              </a:spcAft>
              <a:defRPr/>
            </a:pPr>
            <a:endParaRPr lang="en-US" dirty="0">
              <a:latin typeface="+mn-lt"/>
            </a:endParaRPr>
          </a:p>
          <a:p>
            <a:pPr fontAlgn="auto">
              <a:spcBef>
                <a:spcPts val="0"/>
              </a:spcBef>
              <a:spcAft>
                <a:spcPts val="0"/>
              </a:spcAft>
              <a:defRPr/>
            </a:pPr>
            <a:r>
              <a:rPr lang="en-US" dirty="0">
                <a:latin typeface="+mn-lt"/>
              </a:rPr>
              <a:t>If you find an expense line that has an error:</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Click the radio button next to the item that needs correction.</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If the entire line needs deleted (duplicate entry), click “Delete”.</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If you just need to make changes, click “Edit”.</a:t>
            </a:r>
          </a:p>
        </p:txBody>
      </p:sp>
      <p:pic>
        <p:nvPicPr>
          <p:cNvPr id="7578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271588"/>
            <a:ext cx="5075238" cy="5484812"/>
          </a:xfrm>
        </p:spPr>
      </p:pic>
      <p:sp>
        <p:nvSpPr>
          <p:cNvPr id="8" name="Oval 7"/>
          <p:cNvSpPr/>
          <p:nvPr/>
        </p:nvSpPr>
        <p:spPr>
          <a:xfrm>
            <a:off x="4267200" y="502920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848600" y="4495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8305800" y="4495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784" name="TextBox 10"/>
          <p:cNvSpPr txBox="1">
            <a:spLocks noChangeArrowheads="1"/>
          </p:cNvSpPr>
          <p:nvPr/>
        </p:nvSpPr>
        <p:spPr bwMode="auto">
          <a:xfrm>
            <a:off x="4038600" y="49530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5785" name="TextBox 11"/>
          <p:cNvSpPr txBox="1">
            <a:spLocks noChangeArrowheads="1"/>
          </p:cNvSpPr>
          <p:nvPr/>
        </p:nvSpPr>
        <p:spPr bwMode="auto">
          <a:xfrm>
            <a:off x="8686800" y="43434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75786" name="TextBox 12"/>
          <p:cNvSpPr txBox="1">
            <a:spLocks noChangeArrowheads="1"/>
          </p:cNvSpPr>
          <p:nvPr/>
        </p:nvSpPr>
        <p:spPr bwMode="auto">
          <a:xfrm>
            <a:off x="7673975" y="4278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5" name="TextBox 4"/>
          <p:cNvSpPr txBox="1"/>
          <p:nvPr/>
        </p:nvSpPr>
        <p:spPr>
          <a:xfrm>
            <a:off x="228600" y="1752600"/>
            <a:ext cx="3657600" cy="3694113"/>
          </a:xfrm>
          <a:prstGeom prst="rect">
            <a:avLst/>
          </a:prstGeom>
          <a:noFill/>
        </p:spPr>
        <p:txBody>
          <a:bodyPr>
            <a:spAutoFit/>
          </a:bodyPr>
          <a:lstStyle/>
          <a:p>
            <a:pPr fontAlgn="auto">
              <a:spcBef>
                <a:spcPts val="0"/>
              </a:spcBef>
              <a:spcAft>
                <a:spcPts val="0"/>
              </a:spcAft>
              <a:defRPr/>
            </a:pPr>
            <a:r>
              <a:rPr lang="en-US" dirty="0">
                <a:latin typeface="+mn-lt"/>
              </a:rPr>
              <a:t>After you click edit, the top box will populate with the information previously entered.</a:t>
            </a:r>
          </a:p>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Make the necessary changes and click the “Save” button.</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r>
              <a:rPr lang="en-US" dirty="0">
                <a:latin typeface="+mn-lt"/>
              </a:rPr>
              <a:t>When you are certain all expenses have been entered accurately and completely, click the “Expense Summary” tab.</a:t>
            </a:r>
          </a:p>
          <a:p>
            <a:pPr marL="342900" indent="-342900" fontAlgn="auto">
              <a:spcBef>
                <a:spcPts val="0"/>
              </a:spcBef>
              <a:spcAft>
                <a:spcPts val="0"/>
              </a:spcAft>
              <a:buFont typeface="+mj-lt"/>
              <a:buAutoNum type="arabicPeriod"/>
              <a:defRPr/>
            </a:pPr>
            <a:endParaRPr lang="en-US" dirty="0">
              <a:latin typeface="+mn-lt"/>
            </a:endParaRPr>
          </a:p>
        </p:txBody>
      </p:sp>
      <p:pic>
        <p:nvPicPr>
          <p:cNvPr id="7680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55725"/>
            <a:ext cx="4876800" cy="5373688"/>
          </a:xfrm>
        </p:spPr>
      </p:pic>
      <p:cxnSp>
        <p:nvCxnSpPr>
          <p:cNvPr id="7" name="Straight Arrow Connector 6"/>
          <p:cNvCxnSpPr/>
          <p:nvPr/>
        </p:nvCxnSpPr>
        <p:spPr>
          <a:xfrm>
            <a:off x="2341563" y="2438400"/>
            <a:ext cx="32004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924800" y="2819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343400" y="2667000"/>
            <a:ext cx="1066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8" name="TextBox 9"/>
          <p:cNvSpPr txBox="1">
            <a:spLocks noChangeArrowheads="1"/>
          </p:cNvSpPr>
          <p:nvPr/>
        </p:nvSpPr>
        <p:spPr bwMode="auto">
          <a:xfrm>
            <a:off x="7743825" y="25590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6809" name="TextBox 10"/>
          <p:cNvSpPr txBox="1">
            <a:spLocks noChangeArrowheads="1"/>
          </p:cNvSpPr>
          <p:nvPr/>
        </p:nvSpPr>
        <p:spPr bwMode="auto">
          <a:xfrm>
            <a:off x="4267200" y="23987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76200" y="1371600"/>
            <a:ext cx="4038600" cy="1754326"/>
          </a:xfrm>
          <a:prstGeom prst="rect">
            <a:avLst/>
          </a:prstGeom>
          <a:noFill/>
        </p:spPr>
        <p:txBody>
          <a:bodyPr wrap="square" rtlCol="0">
            <a:spAutoFit/>
          </a:bodyPr>
          <a:lstStyle/>
          <a:p>
            <a:r>
              <a:rPr lang="en-US" dirty="0" smtClean="0"/>
              <a:t>If  you need to attach documentation to support charges in the reimbursement claim (invoices, personal activity reports, travel receipts, etc.), click the “Claim Attachments” tab.</a:t>
            </a:r>
            <a:endParaRPr lang="en-US"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421766"/>
            <a:ext cx="4797832" cy="5207634"/>
          </a:xfrm>
        </p:spPr>
      </p:pic>
      <p:sp>
        <p:nvSpPr>
          <p:cNvPr id="8" name="Oval 7"/>
          <p:cNvSpPr/>
          <p:nvPr/>
        </p:nvSpPr>
        <p:spPr>
          <a:xfrm>
            <a:off x="6248400" y="2689412"/>
            <a:ext cx="914400" cy="28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743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296" y="1447800"/>
            <a:ext cx="5264754" cy="5257800"/>
          </a:xfrm>
        </p:spPr>
      </p:pic>
      <p:sp>
        <p:nvSpPr>
          <p:cNvPr id="5" name="TextBox 4"/>
          <p:cNvSpPr txBox="1"/>
          <p:nvPr/>
        </p:nvSpPr>
        <p:spPr>
          <a:xfrm>
            <a:off x="152400" y="1447800"/>
            <a:ext cx="3429000" cy="369332"/>
          </a:xfrm>
          <a:prstGeom prst="rect">
            <a:avLst/>
          </a:prstGeom>
          <a:noFill/>
        </p:spPr>
        <p:txBody>
          <a:bodyPr wrap="square" rtlCol="0">
            <a:spAutoFit/>
          </a:bodyPr>
          <a:lstStyle/>
          <a:p>
            <a:r>
              <a:rPr lang="en-US" dirty="0" smtClean="0"/>
              <a:t>Click “Add”.</a:t>
            </a:r>
            <a:endParaRPr lang="en-US" dirty="0"/>
          </a:p>
        </p:txBody>
      </p:sp>
      <p:sp>
        <p:nvSpPr>
          <p:cNvPr id="6" name="Oval 5"/>
          <p:cNvSpPr/>
          <p:nvPr/>
        </p:nvSpPr>
        <p:spPr>
          <a:xfrm>
            <a:off x="8229600" y="2895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5533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1366749"/>
            <a:ext cx="5282800" cy="5338851"/>
          </a:xfrm>
        </p:spPr>
      </p:pic>
      <p:sp>
        <p:nvSpPr>
          <p:cNvPr id="5" name="TextBox 4"/>
          <p:cNvSpPr txBox="1"/>
          <p:nvPr/>
        </p:nvSpPr>
        <p:spPr>
          <a:xfrm>
            <a:off x="76200" y="1371600"/>
            <a:ext cx="3429000" cy="3970318"/>
          </a:xfrm>
          <a:prstGeom prst="rect">
            <a:avLst/>
          </a:prstGeom>
          <a:noFill/>
        </p:spPr>
        <p:txBody>
          <a:bodyPr wrap="square" rtlCol="0">
            <a:spAutoFit/>
          </a:bodyPr>
          <a:lstStyle/>
          <a:p>
            <a:pPr marL="342900" indent="-342900">
              <a:buAutoNum type="arabicPeriod"/>
            </a:pPr>
            <a:r>
              <a:rPr lang="en-US" dirty="0" smtClean="0"/>
              <a:t>Enter the title of the attachment.  (Example:  Travel Receipts)</a:t>
            </a:r>
          </a:p>
          <a:p>
            <a:pPr marL="342900" indent="-342900">
              <a:buAutoNum type="arabicPeriod"/>
            </a:pPr>
            <a:r>
              <a:rPr lang="en-US" dirty="0" smtClean="0"/>
              <a:t>Click “Browse” to locate the file on your computer.</a:t>
            </a:r>
          </a:p>
          <a:p>
            <a:pPr marL="342900" indent="-342900">
              <a:buAutoNum type="arabicPeriod"/>
            </a:pPr>
            <a:r>
              <a:rPr lang="en-US" dirty="0" smtClean="0"/>
              <a:t>Once the document is showing in the file path, click “Save”.</a:t>
            </a:r>
          </a:p>
          <a:p>
            <a:endParaRPr lang="en-US" dirty="0"/>
          </a:p>
          <a:p>
            <a:pPr fontAlgn="auto">
              <a:spcBef>
                <a:spcPts val="0"/>
              </a:spcBef>
              <a:spcAft>
                <a:spcPts val="0"/>
              </a:spcAft>
              <a:defRPr/>
            </a:pPr>
            <a:r>
              <a:rPr lang="en-US" b="1" dirty="0"/>
              <a:t>NOTE:  When attaching PDFs, make sure the file name does NOT include any special characters (&amp;, #, %, etc.)</a:t>
            </a:r>
          </a:p>
        </p:txBody>
      </p:sp>
      <p:sp>
        <p:nvSpPr>
          <p:cNvPr id="7" name="Oval 6"/>
          <p:cNvSpPr/>
          <p:nvPr/>
        </p:nvSpPr>
        <p:spPr>
          <a:xfrm>
            <a:off x="72390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2640568"/>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772400" y="2825234"/>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Oval 9"/>
          <p:cNvSpPr/>
          <p:nvPr/>
        </p:nvSpPr>
        <p:spPr>
          <a:xfrm>
            <a:off x="7848600" y="2514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96200" y="2209800"/>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1275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Jackson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48965"/>
            <a:ext cx="5716831" cy="41856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99219388"/>
              </p:ext>
            </p:extLst>
          </p:nvPr>
        </p:nvGraphicFramePr>
        <p:xfrm>
          <a:off x="6553200" y="1408182"/>
          <a:ext cx="2296304" cy="3267201"/>
        </p:xfrm>
        <a:graphic>
          <a:graphicData uri="http://schemas.openxmlformats.org/drawingml/2006/table">
            <a:tbl>
              <a:tblPr firstRow="1" firstCol="1" bandRow="1">
                <a:tableStyleId>{5C22544A-7EE6-4342-B048-85BDC9FD1C3A}</a:tableStyleId>
              </a:tblPr>
              <a:tblGrid>
                <a:gridCol w="1143000"/>
                <a:gridCol w="1153304"/>
              </a:tblGrid>
              <a:tr h="216856">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Gallia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Hocking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Lawrence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Ironton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Meigs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dirty="0">
                          <a:effectLst/>
                        </a:rPr>
                        <a:t>Morgan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Marietta</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Pike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Ross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Scioto</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Portsmouth</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Vinton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393005">
                <a:tc>
                  <a:txBody>
                    <a:bodyPr/>
                    <a:lstStyle/>
                    <a:p>
                      <a:pPr marL="0" marR="0">
                        <a:lnSpc>
                          <a:spcPct val="115000"/>
                        </a:lnSpc>
                        <a:spcBef>
                          <a:spcPts val="0"/>
                        </a:spcBef>
                        <a:spcAft>
                          <a:spcPts val="0"/>
                        </a:spcAft>
                      </a:pPr>
                      <a:r>
                        <a:rPr lang="en-US" sz="1200">
                          <a:effectLst/>
                        </a:rPr>
                        <a:t>Washington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Marietta</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3276600" y="4572000"/>
            <a:ext cx="4724400"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Jackie Stephenson: 614/466-3250</a:t>
            </a:r>
            <a:endParaRPr lang="en-US" dirty="0"/>
          </a:p>
          <a:p>
            <a:r>
              <a:rPr lang="en-US" b="1" dirty="0" smtClean="0"/>
              <a:t>LEL - Mike Brining:  </a:t>
            </a:r>
            <a:r>
              <a:rPr lang="en-US" dirty="0" smtClean="0"/>
              <a:t>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3779613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594" y="1524000"/>
            <a:ext cx="5140906" cy="5181600"/>
          </a:xfrm>
        </p:spPr>
      </p:pic>
      <p:sp>
        <p:nvSpPr>
          <p:cNvPr id="5" name="TextBox 4"/>
          <p:cNvSpPr txBox="1"/>
          <p:nvPr/>
        </p:nvSpPr>
        <p:spPr>
          <a:xfrm>
            <a:off x="228600" y="1447800"/>
            <a:ext cx="3733800" cy="2031325"/>
          </a:xfrm>
          <a:prstGeom prst="rect">
            <a:avLst/>
          </a:prstGeom>
          <a:noFill/>
        </p:spPr>
        <p:txBody>
          <a:bodyPr wrap="square" rtlCol="0">
            <a:spAutoFit/>
          </a:bodyPr>
          <a:lstStyle/>
          <a:p>
            <a:pPr marL="342900" indent="-342900">
              <a:buAutoNum type="arabicPeriod"/>
            </a:pPr>
            <a:r>
              <a:rPr lang="en-US" dirty="0" smtClean="0"/>
              <a:t>If you need to attach additional documentation, click “Add” and follow steps 1 – 3 on the previous slide.</a:t>
            </a:r>
          </a:p>
          <a:p>
            <a:pPr marL="342900" indent="-342900">
              <a:buAutoNum type="arabicPeriod"/>
            </a:pPr>
            <a:r>
              <a:rPr lang="en-US" dirty="0" smtClean="0"/>
              <a:t>Once you have attached all documentation, click “Back to Claim”</a:t>
            </a:r>
            <a:endParaRPr lang="en-US" dirty="0"/>
          </a:p>
        </p:txBody>
      </p:sp>
      <p:sp>
        <p:nvSpPr>
          <p:cNvPr id="6" name="Oval 5"/>
          <p:cNvSpPr/>
          <p:nvPr/>
        </p:nvSpPr>
        <p:spPr>
          <a:xfrm>
            <a:off x="7543800" y="2868706"/>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24800" y="2667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4953000" y="22860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Oval 8"/>
          <p:cNvSpPr/>
          <p:nvPr/>
        </p:nvSpPr>
        <p:spPr>
          <a:xfrm>
            <a:off x="4038600" y="2362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529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7" name="TextBox 6"/>
          <p:cNvSpPr txBox="1"/>
          <p:nvPr/>
        </p:nvSpPr>
        <p:spPr>
          <a:xfrm>
            <a:off x="152400" y="1371600"/>
            <a:ext cx="3810000" cy="5486117"/>
          </a:xfrm>
          <a:prstGeom prst="rect">
            <a:avLst/>
          </a:prstGeom>
          <a:noFill/>
        </p:spPr>
        <p:txBody>
          <a:bodyPr wrap="square">
            <a:spAutoFit/>
          </a:bodyPr>
          <a:lstStyle/>
          <a:p>
            <a:r>
              <a:rPr lang="en-US" dirty="0"/>
              <a:t>The Current Period Expenses have now been totaled from the entries.</a:t>
            </a:r>
          </a:p>
          <a:p>
            <a:endParaRPr lang="en-US" sz="1200" dirty="0"/>
          </a:p>
          <a:p>
            <a:pPr marL="342900" indent="-342900">
              <a:buFont typeface="+mj-lt"/>
              <a:buAutoNum type="arabicPeriod"/>
            </a:pPr>
            <a:r>
              <a:rPr lang="en-US" dirty="0"/>
              <a:t>Click “Check for Errors” to see if there are any system errors to fix prior to submitting.</a:t>
            </a:r>
          </a:p>
          <a:p>
            <a:endParaRPr lang="en-US" sz="1200" dirty="0"/>
          </a:p>
          <a:p>
            <a:pPr marL="342900" indent="-342900">
              <a:buFont typeface="+mj-lt"/>
              <a:buAutoNum type="arabicPeriod" startAt="2"/>
            </a:pPr>
            <a:r>
              <a:rPr lang="en-US" dirty="0"/>
              <a:t>If there are no errors, click the “Submit” button.</a:t>
            </a:r>
          </a:p>
          <a:p>
            <a:pPr marL="342900" indent="-342900">
              <a:buFont typeface="+mj-lt"/>
              <a:buAutoNum type="arabicPeriod" startAt="2"/>
            </a:pPr>
            <a:endParaRPr lang="en-US" sz="1000" dirty="0"/>
          </a:p>
          <a:p>
            <a:r>
              <a:rPr lang="en-US" b="1" dirty="0"/>
              <a:t>Reminders: </a:t>
            </a:r>
          </a:p>
          <a:p>
            <a:pPr marL="285750" indent="-285750">
              <a:buFont typeface="Arial" panose="020B0604020202020204" pitchFamily="34" charset="0"/>
              <a:buChar char="•"/>
            </a:pPr>
            <a:r>
              <a:rPr lang="en-US" dirty="0"/>
              <a:t>You cannot submit a reimbursement claim if you have progress reports that are past due.</a:t>
            </a:r>
          </a:p>
          <a:p>
            <a:pPr marL="285750" indent="-285750">
              <a:buFont typeface="Arial" panose="020B0604020202020204" pitchFamily="34" charset="0"/>
              <a:buChar char="•"/>
            </a:pPr>
            <a:r>
              <a:rPr lang="en-US" dirty="0"/>
              <a:t>You cannot submit a reimbursement claim until the costs have been paid.</a:t>
            </a:r>
          </a:p>
          <a:p>
            <a:endParaRPr lang="en-US" sz="1050" dirty="0"/>
          </a:p>
          <a:p>
            <a:r>
              <a:rPr lang="en-US" dirty="0"/>
              <a:t>You will be asked to enter your password.</a:t>
            </a:r>
          </a:p>
        </p:txBody>
      </p:sp>
      <p:pic>
        <p:nvPicPr>
          <p:cNvPr id="7782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54138"/>
            <a:ext cx="4954588" cy="5372100"/>
          </a:xfrm>
        </p:spPr>
      </p:pic>
      <p:sp>
        <p:nvSpPr>
          <p:cNvPr id="5" name="Oval 4"/>
          <p:cNvSpPr/>
          <p:nvPr/>
        </p:nvSpPr>
        <p:spPr>
          <a:xfrm>
            <a:off x="7696200" y="21336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7086600" y="2819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31" name="TextBox 7"/>
          <p:cNvSpPr txBox="1">
            <a:spLocks noChangeArrowheads="1"/>
          </p:cNvSpPr>
          <p:nvPr/>
        </p:nvSpPr>
        <p:spPr bwMode="auto">
          <a:xfrm>
            <a:off x="7391400" y="2133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7832" name="TextBox 8"/>
          <p:cNvSpPr txBox="1">
            <a:spLocks noChangeArrowheads="1"/>
          </p:cNvSpPr>
          <p:nvPr/>
        </p:nvSpPr>
        <p:spPr bwMode="auto">
          <a:xfrm>
            <a:off x="7277100" y="2503488"/>
            <a:ext cx="342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3" name="Content Placeholder 2"/>
          <p:cNvSpPr>
            <a:spLocks noGrp="1"/>
          </p:cNvSpPr>
          <p:nvPr>
            <p:ph idx="1"/>
          </p:nvPr>
        </p:nvSpPr>
        <p:spPr>
          <a:xfrm>
            <a:off x="304800" y="1600200"/>
            <a:ext cx="3810000" cy="4876800"/>
          </a:xfrm>
        </p:spPr>
        <p:txBody>
          <a:bodyPr rtlCol="0">
            <a:normAutofit fontScale="77500" lnSpcReduction="20000"/>
          </a:bodyPr>
          <a:lstStyle/>
          <a:p>
            <a:pPr marL="182880" indent="-182880" eaLnBrk="1" fontAlgn="auto" hangingPunct="1">
              <a:spcAft>
                <a:spcPts val="0"/>
              </a:spcAft>
              <a:buFont typeface="Arial" pitchFamily="34" charset="0"/>
              <a:buChar char="•"/>
              <a:defRPr/>
            </a:pPr>
            <a:r>
              <a:rPr lang="en-US" sz="1800" dirty="0" smtClean="0"/>
              <a:t>Once the claim has been submitted to our office, it goes through a review process.</a:t>
            </a:r>
          </a:p>
          <a:p>
            <a:pPr marL="0" indent="0" eaLnBrk="1" fontAlgn="auto" hangingPunct="1">
              <a:spcAft>
                <a:spcPts val="0"/>
              </a:spcAft>
              <a:buFont typeface="Arial" pitchFamily="34" charset="0"/>
              <a:buNone/>
              <a:defRPr/>
            </a:pPr>
            <a:r>
              <a:rPr lang="en-US" sz="1800" dirty="0" smtClean="0"/>
              <a:t>  </a:t>
            </a:r>
          </a:p>
          <a:p>
            <a:pPr marL="182880" indent="-182880" eaLnBrk="1" fontAlgn="auto" hangingPunct="1">
              <a:spcAft>
                <a:spcPts val="0"/>
              </a:spcAft>
              <a:buFont typeface="Arial" pitchFamily="34" charset="0"/>
              <a:buChar char="•"/>
              <a:defRPr/>
            </a:pPr>
            <a:r>
              <a:rPr lang="en-US" sz="1800" dirty="0" smtClean="0"/>
              <a:t>The claim will be under “</a:t>
            </a:r>
            <a:r>
              <a:rPr lang="en-US" sz="1800" b="1" dirty="0" smtClean="0"/>
              <a:t>Submitted/Review Required</a:t>
            </a:r>
            <a:r>
              <a:rPr lang="en-US" sz="1800" dirty="0" smtClean="0"/>
              <a:t>” until the review is complete.</a:t>
            </a:r>
          </a:p>
          <a:p>
            <a:pPr marL="182880" indent="-182880" eaLnBrk="1" fontAlgn="auto" hangingPunct="1">
              <a:spcAft>
                <a:spcPts val="0"/>
              </a:spcAft>
              <a:buFont typeface="Arial" pitchFamily="34" charset="0"/>
              <a:buChar char="•"/>
              <a:defRPr/>
            </a:pPr>
            <a:endParaRPr lang="en-US" sz="1000" dirty="0"/>
          </a:p>
          <a:p>
            <a:pPr marL="182880" indent="-182880" eaLnBrk="1" fontAlgn="auto" hangingPunct="1">
              <a:spcAft>
                <a:spcPts val="0"/>
              </a:spcAft>
              <a:buFont typeface="Arial" pitchFamily="34" charset="0"/>
              <a:buChar char="•"/>
              <a:defRPr/>
            </a:pPr>
            <a:r>
              <a:rPr lang="en-US" sz="1800" dirty="0" smtClean="0"/>
              <a:t>If it is approved, it will be under “</a:t>
            </a:r>
            <a:r>
              <a:rPr lang="en-US" sz="1800" b="1" dirty="0" smtClean="0"/>
              <a:t>Approved</a:t>
            </a:r>
            <a:r>
              <a:rPr lang="en-US" sz="1800" dirty="0" smtClean="0"/>
              <a:t>”.  OTSO normally processes payments weekly (holiday weeks may alter schedule).  </a:t>
            </a:r>
          </a:p>
          <a:p>
            <a:pPr marL="182880" indent="-182880" eaLnBrk="1" fontAlgn="auto" hangingPunct="1">
              <a:spcAft>
                <a:spcPts val="0"/>
              </a:spcAft>
              <a:buFont typeface="Arial" pitchFamily="34" charset="0"/>
              <a:buChar char="•"/>
              <a:defRPr/>
            </a:pPr>
            <a:endParaRPr lang="en-US" sz="1050" dirty="0"/>
          </a:p>
          <a:p>
            <a:pPr marL="182880" indent="-182880" eaLnBrk="1" fontAlgn="auto" hangingPunct="1">
              <a:spcAft>
                <a:spcPts val="0"/>
              </a:spcAft>
              <a:buFont typeface="Arial" pitchFamily="34" charset="0"/>
              <a:buChar char="•"/>
              <a:defRPr/>
            </a:pPr>
            <a:r>
              <a:rPr lang="en-US" sz="1800" dirty="0" smtClean="0"/>
              <a:t>Once the claim has been processed for payment, it will be under “</a:t>
            </a:r>
            <a:r>
              <a:rPr lang="en-US" sz="1800" b="1" dirty="0" smtClean="0"/>
              <a:t>Payment Initiated</a:t>
            </a:r>
            <a:r>
              <a:rPr lang="en-US" sz="1800" dirty="0" smtClean="0"/>
              <a:t>”.</a:t>
            </a:r>
          </a:p>
          <a:p>
            <a:pPr marL="182880" indent="-182880" eaLnBrk="1" fontAlgn="auto" hangingPunct="1">
              <a:spcAft>
                <a:spcPts val="0"/>
              </a:spcAft>
              <a:buFont typeface="Arial" pitchFamily="34" charset="0"/>
              <a:buChar char="•"/>
              <a:defRPr/>
            </a:pPr>
            <a:endParaRPr lang="en-US" sz="1800" dirty="0"/>
          </a:p>
          <a:p>
            <a:pPr marL="182880" indent="-182880" eaLnBrk="1" fontAlgn="auto" hangingPunct="1">
              <a:spcAft>
                <a:spcPts val="0"/>
              </a:spcAft>
              <a:buFont typeface="Arial" pitchFamily="34" charset="0"/>
              <a:buChar char="•"/>
              <a:defRPr/>
            </a:pPr>
            <a:r>
              <a:rPr lang="en-US" sz="1800" dirty="0" smtClean="0"/>
              <a:t>Payment should be received 2 – 3 weeks after they have been marked “Payment Initiated”. </a:t>
            </a:r>
          </a:p>
          <a:p>
            <a:pPr marL="182880" indent="-182880" eaLnBrk="1" fontAlgn="auto" hangingPunct="1">
              <a:spcAft>
                <a:spcPts val="0"/>
              </a:spcAft>
              <a:buFont typeface="Arial" pitchFamily="34" charset="0"/>
              <a:buChar char="•"/>
              <a:defRPr/>
            </a:pPr>
            <a:endParaRPr lang="en-US" sz="1800" dirty="0"/>
          </a:p>
          <a:p>
            <a:pPr marL="182880" indent="-182880" eaLnBrk="1" fontAlgn="auto" hangingPunct="1">
              <a:spcAft>
                <a:spcPts val="0"/>
              </a:spcAft>
              <a:buFont typeface="Arial" pitchFamily="34" charset="0"/>
              <a:buChar char="•"/>
              <a:defRPr/>
            </a:pPr>
            <a:r>
              <a:rPr lang="en-US" sz="1800" dirty="0" smtClean="0"/>
              <a:t>When the check is sent, the claim will be under “</a:t>
            </a:r>
            <a:r>
              <a:rPr lang="en-US" sz="1800" b="1" dirty="0" smtClean="0"/>
              <a:t>Payment Complete</a:t>
            </a:r>
            <a:r>
              <a:rPr lang="en-US" sz="1800" dirty="0" smtClean="0"/>
              <a:t>”.  If you receive a paper check, this means it was put in the mail.  If you receive EFT, payment should be in your account.</a:t>
            </a:r>
          </a:p>
          <a:p>
            <a:pPr marL="182880" indent="-182880" eaLnBrk="1" fontAlgn="auto" hangingPunct="1">
              <a:spcAft>
                <a:spcPts val="0"/>
              </a:spcAft>
              <a:buFont typeface="Arial" pitchFamily="34" charset="0"/>
              <a:buChar char="•"/>
              <a:defRPr/>
            </a:pPr>
            <a:endParaRPr lang="en-US" sz="1800" dirty="0"/>
          </a:p>
        </p:txBody>
      </p:sp>
      <p:pic>
        <p:nvPicPr>
          <p:cNvPr id="788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5006975"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58200" y="47244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7086600" y="44958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Process</a:t>
            </a:r>
            <a:endParaRPr lang="en-US" dirty="0"/>
          </a:p>
        </p:txBody>
      </p:sp>
      <p:sp>
        <p:nvSpPr>
          <p:cNvPr id="3" name="Content Placeholder 2"/>
          <p:cNvSpPr>
            <a:spLocks noGrp="1"/>
          </p:cNvSpPr>
          <p:nvPr>
            <p:ph idx="1"/>
          </p:nvPr>
        </p:nvSpPr>
        <p:spPr>
          <a:xfrm>
            <a:off x="76200" y="1600200"/>
            <a:ext cx="4114800" cy="4876800"/>
          </a:xfrm>
        </p:spPr>
        <p:txBody>
          <a:bodyPr rtlCol="0">
            <a:normAutofit fontScale="77500" lnSpcReduction="20000"/>
          </a:bodyPr>
          <a:lstStyle/>
          <a:p>
            <a:pPr marL="182880" indent="-182880" eaLnBrk="1" fontAlgn="auto" hangingPunct="1">
              <a:spcAft>
                <a:spcPts val="0"/>
              </a:spcAft>
              <a:buFont typeface="Arial" pitchFamily="34" charset="0"/>
              <a:buChar char="•"/>
              <a:defRPr/>
            </a:pPr>
            <a:r>
              <a:rPr lang="en-US" dirty="0"/>
              <a:t>If your claim is not approved, it will be under “Modifications Required” and you will receive </a:t>
            </a:r>
            <a:r>
              <a:rPr lang="en-US" dirty="0" smtClean="0"/>
              <a:t>an </a:t>
            </a:r>
            <a:r>
              <a:rPr lang="en-US" dirty="0"/>
              <a:t>e-mail letting you know it has been returned. </a:t>
            </a:r>
            <a:endParaRPr lang="en-US" dirty="0" smtClean="0"/>
          </a:p>
          <a:p>
            <a:pPr marL="182880" indent="-182880" eaLnBrk="1" fontAlgn="auto" hangingPunct="1">
              <a:spcAft>
                <a:spcPts val="0"/>
              </a:spcAft>
              <a:buFont typeface="Arial" pitchFamily="34" charset="0"/>
              <a:buChar char="•"/>
              <a:defRPr/>
            </a:pPr>
            <a:endParaRPr lang="en-US" dirty="0"/>
          </a:p>
          <a:p>
            <a:pPr marL="182880" indent="-182880" eaLnBrk="1" fontAlgn="auto" hangingPunct="1">
              <a:spcAft>
                <a:spcPts val="0"/>
              </a:spcAft>
              <a:buFont typeface="Arial" pitchFamily="34" charset="0"/>
              <a:buChar char="•"/>
              <a:defRPr/>
            </a:pPr>
            <a:r>
              <a:rPr lang="en-US" dirty="0" smtClean="0"/>
              <a:t>Return to the GRANTS System and the claim will be under your task list.</a:t>
            </a:r>
          </a:p>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r>
              <a:rPr lang="en-US" b="1" dirty="0"/>
              <a:t>Note:  </a:t>
            </a:r>
            <a:r>
              <a:rPr lang="en-US" dirty="0"/>
              <a:t>If you do not receive the email, check your email address in the GRANTS System (update if needed or check with your agency IT Administrator to see if our system generated emails from </a:t>
            </a:r>
            <a:r>
              <a:rPr lang="en-US" dirty="0">
                <a:hlinkClick r:id="rId2"/>
              </a:rPr>
              <a:t>otso@dps.state.oh.us</a:t>
            </a:r>
            <a:r>
              <a:rPr lang="en-US" dirty="0"/>
              <a:t> are being blocked as spam.</a:t>
            </a:r>
          </a:p>
          <a:p>
            <a:pPr marL="0" indent="0" eaLnBrk="1" fontAlgn="auto" hangingPunct="1">
              <a:spcAft>
                <a:spcPts val="0"/>
              </a:spcAft>
              <a:buFont typeface="Arial" pitchFamily="34" charset="0"/>
              <a:buNone/>
              <a:defRPr/>
            </a:pPr>
            <a:r>
              <a:rPr lang="en-US" dirty="0" smtClean="0"/>
              <a:t>  </a:t>
            </a:r>
            <a:endParaRPr lang="en-US" dirty="0"/>
          </a:p>
        </p:txBody>
      </p:sp>
      <p:pic>
        <p:nvPicPr>
          <p:cNvPr id="798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87475"/>
            <a:ext cx="49022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419600" y="5257800"/>
            <a:ext cx="2438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572000" y="4038600"/>
            <a:ext cx="1219200" cy="841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572000" y="4267200"/>
            <a:ext cx="12192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4343400" y="4953000"/>
            <a:ext cx="16002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a:t>
            </a:r>
            <a:endParaRPr lang="en-US" dirty="0"/>
          </a:p>
        </p:txBody>
      </p:sp>
      <p:pic>
        <p:nvPicPr>
          <p:cNvPr id="808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481138"/>
            <a:ext cx="4772025" cy="5300662"/>
          </a:xfrm>
        </p:spPr>
      </p:pic>
      <p:sp>
        <p:nvSpPr>
          <p:cNvPr id="80900" name="TextBox 4"/>
          <p:cNvSpPr txBox="1">
            <a:spLocks noChangeArrowheads="1"/>
          </p:cNvSpPr>
          <p:nvPr/>
        </p:nvSpPr>
        <p:spPr bwMode="auto">
          <a:xfrm>
            <a:off x="304800" y="1447800"/>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Modifications that are required will be listed on the Expense Summary outlined in a red box.</a:t>
            </a:r>
          </a:p>
          <a:p>
            <a:pPr eaLnBrk="1" hangingPunct="1"/>
            <a:endParaRPr lang="en-US"/>
          </a:p>
          <a:p>
            <a:pPr eaLnBrk="1" hangingPunct="1"/>
            <a:r>
              <a:rPr lang="en-US"/>
              <a:t>Click on Expense Detail to make the corrections.</a:t>
            </a:r>
          </a:p>
          <a:p>
            <a:pPr eaLnBrk="1" hangingPunct="1"/>
            <a:endParaRPr lang="en-US"/>
          </a:p>
          <a:p>
            <a:pPr eaLnBrk="1" hangingPunct="1"/>
            <a:r>
              <a:rPr lang="en-US" b="1"/>
              <a:t>Note</a:t>
            </a:r>
            <a:r>
              <a:rPr lang="en-US"/>
              <a:t>:  There are limited characters available, check with your planner if the comment is not complete.</a:t>
            </a:r>
          </a:p>
        </p:txBody>
      </p:sp>
      <p:cxnSp>
        <p:nvCxnSpPr>
          <p:cNvPr id="7" name="Straight Arrow Connector 6"/>
          <p:cNvCxnSpPr/>
          <p:nvPr/>
        </p:nvCxnSpPr>
        <p:spPr>
          <a:xfrm>
            <a:off x="3048000" y="2057400"/>
            <a:ext cx="15240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486400" y="32004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819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398588"/>
            <a:ext cx="4854575" cy="5383212"/>
          </a:xfrm>
        </p:spPr>
      </p:pic>
      <p:sp>
        <p:nvSpPr>
          <p:cNvPr id="81924" name="TextBox 4"/>
          <p:cNvSpPr txBox="1">
            <a:spLocks noChangeArrowheads="1"/>
          </p:cNvSpPr>
          <p:nvPr/>
        </p:nvSpPr>
        <p:spPr bwMode="auto">
          <a:xfrm>
            <a:off x="228600" y="1371600"/>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The Comments are still at the top of the screen for reference.</a:t>
            </a:r>
          </a:p>
          <a:p>
            <a:pPr eaLnBrk="1" hangingPunct="1">
              <a:buFontTx/>
              <a:buAutoNum type="arabicPeriod"/>
            </a:pPr>
            <a:r>
              <a:rPr lang="en-US"/>
              <a:t>Find the line item you need to correct, select the radio button.</a:t>
            </a:r>
          </a:p>
          <a:p>
            <a:pPr eaLnBrk="1" hangingPunct="1">
              <a:buFontTx/>
              <a:buAutoNum type="arabicPeriod"/>
            </a:pPr>
            <a:r>
              <a:rPr lang="en-US"/>
              <a:t>To make changes to the entry, click “Edit”.</a:t>
            </a:r>
          </a:p>
          <a:p>
            <a:pPr eaLnBrk="1" hangingPunct="1">
              <a:buFontTx/>
              <a:buAutoNum type="arabicPeriod"/>
            </a:pPr>
            <a:r>
              <a:rPr lang="en-US"/>
              <a:t>To delete the entry, click “Delete”.</a:t>
            </a:r>
          </a:p>
        </p:txBody>
      </p:sp>
      <p:sp>
        <p:nvSpPr>
          <p:cNvPr id="6" name="Oval 5"/>
          <p:cNvSpPr/>
          <p:nvPr/>
        </p:nvSpPr>
        <p:spPr>
          <a:xfrm>
            <a:off x="4419600" y="2667000"/>
            <a:ext cx="434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6" name="TextBox 6"/>
          <p:cNvSpPr txBox="1">
            <a:spLocks noChangeArrowheads="1"/>
          </p:cNvSpPr>
          <p:nvPr/>
        </p:nvSpPr>
        <p:spPr bwMode="auto">
          <a:xfrm>
            <a:off x="6205538" y="2743200"/>
            <a:ext cx="342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8" name="Oval 7"/>
          <p:cNvSpPr/>
          <p:nvPr/>
        </p:nvSpPr>
        <p:spPr>
          <a:xfrm>
            <a:off x="4495800" y="59436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908925" y="4876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8382000" y="4876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30" name="TextBox 10"/>
          <p:cNvSpPr txBox="1">
            <a:spLocks noChangeArrowheads="1"/>
          </p:cNvSpPr>
          <p:nvPr/>
        </p:nvSpPr>
        <p:spPr bwMode="auto">
          <a:xfrm>
            <a:off x="4991100" y="5802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81931" name="TextBox 11"/>
          <p:cNvSpPr txBox="1">
            <a:spLocks noChangeArrowheads="1"/>
          </p:cNvSpPr>
          <p:nvPr/>
        </p:nvSpPr>
        <p:spPr bwMode="auto">
          <a:xfrm>
            <a:off x="7696200" y="4659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81932" name="TextBox 12"/>
          <p:cNvSpPr txBox="1">
            <a:spLocks noChangeArrowheads="1"/>
          </p:cNvSpPr>
          <p:nvPr/>
        </p:nvSpPr>
        <p:spPr bwMode="auto">
          <a:xfrm>
            <a:off x="8701088" y="4659313"/>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829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38263"/>
            <a:ext cx="5002213" cy="5367337"/>
          </a:xfrm>
        </p:spPr>
      </p:pic>
      <p:sp>
        <p:nvSpPr>
          <p:cNvPr id="82948" name="TextBox 4"/>
          <p:cNvSpPr txBox="1">
            <a:spLocks noChangeArrowheads="1"/>
          </p:cNvSpPr>
          <p:nvPr/>
        </p:nvSpPr>
        <p:spPr bwMode="auto">
          <a:xfrm>
            <a:off x="152400" y="1447800"/>
            <a:ext cx="3810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The top box will populate with the information previously entered.</a:t>
            </a:r>
          </a:p>
          <a:p>
            <a:pPr eaLnBrk="1" hangingPunct="1">
              <a:buFontTx/>
              <a:buAutoNum type="arabicPeriod"/>
            </a:pPr>
            <a:r>
              <a:rPr lang="en-US"/>
              <a:t>Make the corrections in the top box.</a:t>
            </a:r>
          </a:p>
          <a:p>
            <a:pPr eaLnBrk="1" hangingPunct="1">
              <a:buFontTx/>
              <a:buAutoNum type="arabicPeriod"/>
            </a:pPr>
            <a:r>
              <a:rPr lang="en-US"/>
              <a:t>Click “Save”.</a:t>
            </a:r>
          </a:p>
          <a:p>
            <a:pPr eaLnBrk="1" hangingPunct="1">
              <a:buFontTx/>
              <a:buAutoNum type="arabicPeriod"/>
            </a:pPr>
            <a:r>
              <a:rPr lang="en-US"/>
              <a:t>To make corrections on the claim attachment page, click “Claim Attachments” tab.</a:t>
            </a:r>
          </a:p>
          <a:p>
            <a:pPr eaLnBrk="1" hangingPunct="1">
              <a:buFontTx/>
              <a:buAutoNum type="arabicPeriod"/>
            </a:pPr>
            <a:r>
              <a:rPr lang="en-US"/>
              <a:t>If all corrections are complete, click “Expense Summary”.</a:t>
            </a:r>
          </a:p>
        </p:txBody>
      </p:sp>
      <p:sp>
        <p:nvSpPr>
          <p:cNvPr id="6" name="Oval 5"/>
          <p:cNvSpPr/>
          <p:nvPr/>
        </p:nvSpPr>
        <p:spPr>
          <a:xfrm>
            <a:off x="4343400" y="3124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248400" y="3124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001000" y="3238500"/>
            <a:ext cx="304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52" name="TextBox 8"/>
          <p:cNvSpPr txBox="1">
            <a:spLocks noChangeArrowheads="1"/>
          </p:cNvSpPr>
          <p:nvPr/>
        </p:nvSpPr>
        <p:spPr bwMode="auto">
          <a:xfrm>
            <a:off x="4114800" y="37338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 name="Left Brace 9"/>
          <p:cNvSpPr/>
          <p:nvPr/>
        </p:nvSpPr>
        <p:spPr>
          <a:xfrm>
            <a:off x="5334000" y="3429000"/>
            <a:ext cx="228600" cy="12954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2954" name="TextBox 10"/>
          <p:cNvSpPr txBox="1">
            <a:spLocks noChangeArrowheads="1"/>
          </p:cNvSpPr>
          <p:nvPr/>
        </p:nvSpPr>
        <p:spPr bwMode="auto">
          <a:xfrm>
            <a:off x="5029200" y="4103688"/>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82955" name="TextBox 11"/>
          <p:cNvSpPr txBox="1">
            <a:spLocks noChangeArrowheads="1"/>
          </p:cNvSpPr>
          <p:nvPr/>
        </p:nvSpPr>
        <p:spPr bwMode="auto">
          <a:xfrm>
            <a:off x="8001000" y="29733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82956" name="TextBox 12"/>
          <p:cNvSpPr txBox="1">
            <a:spLocks noChangeArrowheads="1"/>
          </p:cNvSpPr>
          <p:nvPr/>
        </p:nvSpPr>
        <p:spPr bwMode="auto">
          <a:xfrm>
            <a:off x="7167563" y="2982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82957" name="TextBox 13"/>
          <p:cNvSpPr txBox="1">
            <a:spLocks noChangeArrowheads="1"/>
          </p:cNvSpPr>
          <p:nvPr/>
        </p:nvSpPr>
        <p:spPr bwMode="auto">
          <a:xfrm>
            <a:off x="4114800" y="31242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Modifications</a:t>
            </a:r>
            <a:endParaRPr lang="en-US" dirty="0"/>
          </a:p>
        </p:txBody>
      </p:sp>
      <p:pic>
        <p:nvPicPr>
          <p:cNvPr id="839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8575" y="1295400"/>
            <a:ext cx="5224463" cy="5486400"/>
          </a:xfrm>
        </p:spPr>
      </p:pic>
      <p:sp>
        <p:nvSpPr>
          <p:cNvPr id="83972" name="TextBox 4"/>
          <p:cNvSpPr txBox="1">
            <a:spLocks noChangeArrowheads="1"/>
          </p:cNvSpPr>
          <p:nvPr/>
        </p:nvSpPr>
        <p:spPr bwMode="auto">
          <a:xfrm>
            <a:off x="76200" y="1600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modify the current attachment, check the box next to the attachment.</a:t>
            </a:r>
          </a:p>
          <a:p>
            <a:pPr eaLnBrk="1" hangingPunct="1">
              <a:buFontTx/>
              <a:buAutoNum type="arabicPeriod"/>
            </a:pPr>
            <a:r>
              <a:rPr lang="en-US"/>
              <a:t>To delete, click “Delete”.</a:t>
            </a:r>
          </a:p>
          <a:p>
            <a:pPr eaLnBrk="1" hangingPunct="1">
              <a:buFontTx/>
              <a:buAutoNum type="arabicPeriod"/>
            </a:pPr>
            <a:r>
              <a:rPr lang="en-US"/>
              <a:t>To edit, click “Edit”.</a:t>
            </a:r>
          </a:p>
          <a:p>
            <a:pPr eaLnBrk="1" hangingPunct="1">
              <a:buFontTx/>
              <a:buAutoNum type="arabicPeriod"/>
            </a:pPr>
            <a:r>
              <a:rPr lang="en-US"/>
              <a:t>To add additional files, click “Add”.</a:t>
            </a:r>
          </a:p>
        </p:txBody>
      </p:sp>
      <p:sp>
        <p:nvSpPr>
          <p:cNvPr id="6" name="Oval 5"/>
          <p:cNvSpPr/>
          <p:nvPr/>
        </p:nvSpPr>
        <p:spPr>
          <a:xfrm>
            <a:off x="4191000" y="3078163"/>
            <a:ext cx="228600" cy="274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305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924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447800"/>
            <a:ext cx="1295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Edit</a:t>
            </a:r>
            <a:endParaRPr lang="en-US" dirty="0"/>
          </a:p>
        </p:txBody>
      </p:sp>
      <p:pic>
        <p:nvPicPr>
          <p:cNvPr id="849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9813" y="1371600"/>
            <a:ext cx="5430837" cy="5410200"/>
          </a:xfrm>
        </p:spPr>
      </p:pic>
      <p:sp>
        <p:nvSpPr>
          <p:cNvPr id="84996" name="TextBox 4"/>
          <p:cNvSpPr txBox="1">
            <a:spLocks noChangeArrowheads="1"/>
          </p:cNvSpPr>
          <p:nvPr/>
        </p:nvSpPr>
        <p:spPr bwMode="auto">
          <a:xfrm>
            <a:off x="152400" y="13716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dirty="0"/>
              <a:t>Change the title, or</a:t>
            </a:r>
          </a:p>
          <a:p>
            <a:pPr eaLnBrk="1" hangingPunct="1">
              <a:buFontTx/>
              <a:buAutoNum type="arabicPeriod"/>
            </a:pPr>
            <a:r>
              <a:rPr lang="en-US" dirty="0"/>
              <a:t>Attach </a:t>
            </a:r>
            <a:r>
              <a:rPr lang="en-US" dirty="0" smtClean="0"/>
              <a:t>an updated file </a:t>
            </a:r>
            <a:r>
              <a:rPr lang="en-US" dirty="0"/>
              <a:t>by clicking “Browse”.</a:t>
            </a:r>
          </a:p>
          <a:p>
            <a:pPr eaLnBrk="1" hangingPunct="1">
              <a:buFontTx/>
              <a:buAutoNum type="arabicPeriod"/>
            </a:pPr>
            <a:r>
              <a:rPr lang="en-US" dirty="0"/>
              <a:t>Click “Save”.</a:t>
            </a:r>
          </a:p>
        </p:txBody>
      </p:sp>
      <p:sp>
        <p:nvSpPr>
          <p:cNvPr id="6" name="Oval 5"/>
          <p:cNvSpPr/>
          <p:nvPr/>
        </p:nvSpPr>
        <p:spPr>
          <a:xfrm>
            <a:off x="3886200" y="2971800"/>
            <a:ext cx="2209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229600" y="3124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077200" y="2743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000" name="TextBox 8"/>
          <p:cNvSpPr txBox="1">
            <a:spLocks noChangeArrowheads="1"/>
          </p:cNvSpPr>
          <p:nvPr/>
        </p:nvSpPr>
        <p:spPr bwMode="auto">
          <a:xfrm>
            <a:off x="5105400" y="2971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85001" name="TextBox 9"/>
          <p:cNvSpPr txBox="1">
            <a:spLocks noChangeArrowheads="1"/>
          </p:cNvSpPr>
          <p:nvPr/>
        </p:nvSpPr>
        <p:spPr bwMode="auto">
          <a:xfrm>
            <a:off x="78486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85002" name="TextBox 10"/>
          <p:cNvSpPr txBox="1">
            <a:spLocks noChangeArrowheads="1"/>
          </p:cNvSpPr>
          <p:nvPr/>
        </p:nvSpPr>
        <p:spPr bwMode="auto">
          <a:xfrm>
            <a:off x="8077200" y="2438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4" name="Rectangle 3"/>
          <p:cNvSpPr/>
          <p:nvPr/>
        </p:nvSpPr>
        <p:spPr>
          <a:xfrm>
            <a:off x="7620000" y="1524000"/>
            <a:ext cx="1295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Add</a:t>
            </a:r>
            <a:endParaRPr lang="en-US" dirty="0"/>
          </a:p>
        </p:txBody>
      </p:sp>
      <p:pic>
        <p:nvPicPr>
          <p:cNvPr id="8601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7463" y="1371600"/>
            <a:ext cx="5232400" cy="5410200"/>
          </a:xfrm>
        </p:spPr>
      </p:pic>
      <p:sp>
        <p:nvSpPr>
          <p:cNvPr id="86020" name="TextBox 8"/>
          <p:cNvSpPr txBox="1">
            <a:spLocks noChangeArrowheads="1"/>
          </p:cNvSpPr>
          <p:nvPr/>
        </p:nvSpPr>
        <p:spPr bwMode="auto">
          <a:xfrm>
            <a:off x="142875" y="15240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Enter the title.</a:t>
            </a:r>
          </a:p>
          <a:p>
            <a:pPr eaLnBrk="1" hangingPunct="1">
              <a:buFontTx/>
              <a:buAutoNum type="arabicPeriod"/>
            </a:pPr>
            <a:r>
              <a:rPr lang="en-US"/>
              <a:t>Click “Browse” to locate the file on your computer.</a:t>
            </a:r>
          </a:p>
          <a:p>
            <a:pPr eaLnBrk="1" hangingPunct="1">
              <a:buFontTx/>
              <a:buAutoNum type="arabicPeriod"/>
            </a:pPr>
            <a:r>
              <a:rPr lang="en-US"/>
              <a:t>Click “Save”.</a:t>
            </a:r>
          </a:p>
        </p:txBody>
      </p:sp>
      <p:sp>
        <p:nvSpPr>
          <p:cNvPr id="86021" name="TextBox 9"/>
          <p:cNvSpPr txBox="1">
            <a:spLocks noChangeArrowheads="1"/>
          </p:cNvSpPr>
          <p:nvPr/>
        </p:nvSpPr>
        <p:spPr bwMode="auto">
          <a:xfrm>
            <a:off x="5372100" y="26781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1</a:t>
            </a:r>
          </a:p>
        </p:txBody>
      </p:sp>
      <p:sp>
        <p:nvSpPr>
          <p:cNvPr id="86022" name="TextBox 10"/>
          <p:cNvSpPr txBox="1">
            <a:spLocks noChangeArrowheads="1"/>
          </p:cNvSpPr>
          <p:nvPr/>
        </p:nvSpPr>
        <p:spPr bwMode="auto">
          <a:xfrm>
            <a:off x="7924800" y="28321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2</a:t>
            </a:r>
          </a:p>
        </p:txBody>
      </p:sp>
      <p:sp>
        <p:nvSpPr>
          <p:cNvPr id="12" name="Oval 11"/>
          <p:cNvSpPr/>
          <p:nvPr/>
        </p:nvSpPr>
        <p:spPr>
          <a:xfrm>
            <a:off x="7239000" y="2895600"/>
            <a:ext cx="533400" cy="244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772400" y="2514600"/>
            <a:ext cx="5334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25" name="TextBox 13"/>
          <p:cNvSpPr txBox="1">
            <a:spLocks noChangeArrowheads="1"/>
          </p:cNvSpPr>
          <p:nvPr/>
        </p:nvSpPr>
        <p:spPr bwMode="auto">
          <a:xfrm>
            <a:off x="7620000" y="2209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86026" name="TextBox 15"/>
          <p:cNvSpPr txBox="1">
            <a:spLocks noChangeArrowheads="1"/>
          </p:cNvSpPr>
          <p:nvPr/>
        </p:nvSpPr>
        <p:spPr bwMode="auto">
          <a:xfrm>
            <a:off x="533400" y="28321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 name="Rectangle 2"/>
          <p:cNvSpPr/>
          <p:nvPr/>
        </p:nvSpPr>
        <p:spPr>
          <a:xfrm>
            <a:off x="7696200" y="1524000"/>
            <a:ext cx="1295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Piqua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4597459" cy="4724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88061425"/>
              </p:ext>
            </p:extLst>
          </p:nvPr>
        </p:nvGraphicFramePr>
        <p:xfrm>
          <a:off x="5486400" y="3733800"/>
          <a:ext cx="2418401" cy="2850644"/>
        </p:xfrm>
        <a:graphic>
          <a:graphicData uri="http://schemas.openxmlformats.org/drawingml/2006/table">
            <a:tbl>
              <a:tblPr firstRow="1" firstCol="1" bandRow="1">
                <a:tableStyleId>{5C22544A-7EE6-4342-B048-85BDC9FD1C3A}</a:tableStyleId>
              </a:tblPr>
              <a:tblGrid>
                <a:gridCol w="1066800"/>
                <a:gridCol w="1351601"/>
              </a:tblGrid>
              <a:tr h="18303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OSP Patrol Post</a:t>
                      </a:r>
                      <a:endParaRPr lang="en-US" sz="1200" dirty="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Auglaize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Champaign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Clark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Darke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Greene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Xenia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Logan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Marysville</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Mercer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Miami</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48965">
                <a:tc>
                  <a:txBody>
                    <a:bodyPr/>
                    <a:lstStyle/>
                    <a:p>
                      <a:pPr marL="0" marR="0">
                        <a:lnSpc>
                          <a:spcPct val="115000"/>
                        </a:lnSpc>
                        <a:spcBef>
                          <a:spcPts val="0"/>
                        </a:spcBef>
                        <a:spcAft>
                          <a:spcPts val="0"/>
                        </a:spcAft>
                      </a:pPr>
                      <a:r>
                        <a:rPr lang="en-US" sz="1200">
                          <a:effectLst/>
                        </a:rPr>
                        <a:t>Montgomery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Preble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Shelby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Union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Marysville</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4749859" y="1752600"/>
            <a:ext cx="4546541" cy="1754326"/>
          </a:xfrm>
          <a:prstGeom prst="rect">
            <a:avLst/>
          </a:prstGeom>
        </p:spPr>
        <p:txBody>
          <a:bodyPr wrap="square">
            <a:spAutoFit/>
          </a:bodyPr>
          <a:lstStyle/>
          <a:p>
            <a:r>
              <a:rPr lang="en-US" b="1" dirty="0"/>
              <a:t>Contact Information:</a:t>
            </a:r>
            <a:endParaRPr lang="en-US" dirty="0"/>
          </a:p>
          <a:p>
            <a:r>
              <a:rPr lang="en-US" b="1" dirty="0" smtClean="0"/>
              <a:t>OTSO Planner - </a:t>
            </a:r>
            <a:r>
              <a:rPr lang="en-US" dirty="0" smtClean="0"/>
              <a:t>Kelvin Williams:  </a:t>
            </a:r>
            <a:r>
              <a:rPr lang="en-US" dirty="0"/>
              <a:t>614/466-3250</a:t>
            </a:r>
          </a:p>
          <a:p>
            <a:r>
              <a:rPr lang="en-US" b="1" dirty="0" smtClean="0"/>
              <a:t>LEL - </a:t>
            </a:r>
            <a:r>
              <a:rPr lang="en-US" dirty="0" smtClean="0"/>
              <a:t>Chris Robertson:  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767907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a:t>
            </a:r>
            <a:endParaRPr lang="en-US" dirty="0"/>
          </a:p>
        </p:txBody>
      </p:sp>
      <p:pic>
        <p:nvPicPr>
          <p:cNvPr id="870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44613"/>
            <a:ext cx="5176838" cy="5437187"/>
          </a:xfrm>
        </p:spPr>
      </p:pic>
      <p:sp>
        <p:nvSpPr>
          <p:cNvPr id="87044" name="TextBox 4"/>
          <p:cNvSpPr txBox="1">
            <a:spLocks noChangeArrowheads="1"/>
          </p:cNvSpPr>
          <p:nvPr/>
        </p:nvSpPr>
        <p:spPr bwMode="auto">
          <a:xfrm>
            <a:off x="152400" y="1524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When done deleting, editing and adding attachments, click “Back to Claim”.</a:t>
            </a:r>
          </a:p>
          <a:p>
            <a:pPr eaLnBrk="1" hangingPunct="1"/>
            <a:endParaRPr lang="en-US"/>
          </a:p>
        </p:txBody>
      </p:sp>
      <p:sp>
        <p:nvSpPr>
          <p:cNvPr id="6" name="Oval 5"/>
          <p:cNvSpPr/>
          <p:nvPr/>
        </p:nvSpPr>
        <p:spPr>
          <a:xfrm>
            <a:off x="4114800" y="2209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772400" y="1524000"/>
            <a:ext cx="12192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Modifications</a:t>
            </a:r>
            <a:endParaRPr lang="en-US" dirty="0"/>
          </a:p>
        </p:txBody>
      </p:sp>
      <p:pic>
        <p:nvPicPr>
          <p:cNvPr id="880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397000"/>
            <a:ext cx="4848225" cy="5384800"/>
          </a:xfrm>
        </p:spPr>
      </p:pic>
      <p:sp>
        <p:nvSpPr>
          <p:cNvPr id="88068" name="TextBox 4"/>
          <p:cNvSpPr txBox="1">
            <a:spLocks noChangeArrowheads="1"/>
          </p:cNvSpPr>
          <p:nvPr/>
        </p:nvSpPr>
        <p:spPr bwMode="auto">
          <a:xfrm>
            <a:off x="152400" y="13716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Verify that all the corrections mentioned in the Review Comments have been made.  If they have, click “Submit”.</a:t>
            </a:r>
          </a:p>
        </p:txBody>
      </p:sp>
      <p:sp>
        <p:nvSpPr>
          <p:cNvPr id="6" name="Oval 5"/>
          <p:cNvSpPr/>
          <p:nvPr/>
        </p:nvSpPr>
        <p:spPr>
          <a:xfrm>
            <a:off x="7467600" y="3200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Electronic Reimbursement</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Reimbursement can be received electronically by going to :</a:t>
            </a:r>
          </a:p>
          <a:p>
            <a:pPr marL="0" indent="0" eaLnBrk="1" fontAlgn="auto" hangingPunct="1">
              <a:spcAft>
                <a:spcPts val="0"/>
              </a:spcAft>
              <a:buFont typeface="Arial" pitchFamily="34" charset="0"/>
              <a:buNone/>
              <a:defRPr/>
            </a:pPr>
            <a:endParaRPr lang="en-US" dirty="0" smtClean="0"/>
          </a:p>
          <a:p>
            <a:pPr marL="0" indent="0" algn="ctr" eaLnBrk="1" fontAlgn="auto" hangingPunct="1">
              <a:spcAft>
                <a:spcPts val="0"/>
              </a:spcAft>
              <a:buFont typeface="Arial" pitchFamily="34" charset="0"/>
              <a:buNone/>
              <a:defRPr/>
            </a:pPr>
            <a:r>
              <a:rPr lang="en-US" dirty="0" smtClean="0"/>
              <a:t>http://ohiosharedservices.ohio.gov/Vendors.aspx</a:t>
            </a:r>
            <a:endParaRPr lang="en-US" dirty="0"/>
          </a:p>
          <a:p>
            <a:pPr marL="182880" indent="-182880" eaLnBrk="1" fontAlgn="auto" hangingPunct="1">
              <a:spcAft>
                <a:spcPts val="0"/>
              </a:spcAft>
              <a:buFont typeface="Arial" pitchFamily="34" charset="0"/>
              <a:buChar char="•"/>
              <a:defRPr/>
            </a:pPr>
            <a:endParaRPr lang="en-US" dirty="0" smtClean="0"/>
          </a:p>
          <a:p>
            <a:pPr marL="182880" indent="-182880" eaLnBrk="1" fontAlgn="auto" hangingPunct="1">
              <a:spcAft>
                <a:spcPts val="0"/>
              </a:spcAft>
              <a:buFont typeface="Arial" pitchFamily="34" charset="0"/>
              <a:buChar char="•"/>
              <a:defRPr/>
            </a:pPr>
            <a:endParaRPr lang="en-US" dirty="0"/>
          </a:p>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r>
              <a:rPr lang="en-US" b="1" dirty="0" smtClean="0"/>
              <a:t>Check the box next to Reimbursement Claim Process on the Pre-Activity Form.</a:t>
            </a:r>
          </a:p>
          <a:p>
            <a:pPr marL="182880" indent="-182880"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Revision Process</a:t>
            </a:r>
            <a:endParaRPr lang="en-US" dirty="0"/>
          </a:p>
        </p:txBody>
      </p:sp>
      <p:sp>
        <p:nvSpPr>
          <p:cNvPr id="3" name="Content Placeholder 2"/>
          <p:cNvSpPr>
            <a:spLocks noGrp="1"/>
          </p:cNvSpPr>
          <p:nvPr>
            <p:ph idx="1"/>
          </p:nvPr>
        </p:nvSpPr>
        <p:spPr>
          <a:xfrm>
            <a:off x="457200" y="1600200"/>
            <a:ext cx="3581400" cy="4876800"/>
          </a:xfrm>
        </p:spPr>
        <p:txBody>
          <a:bodyPr rtlCol="0">
            <a:normAutofit/>
          </a:bodyPr>
          <a:lstStyle/>
          <a:p>
            <a:pPr marL="0" indent="0" eaLnBrk="1" fontAlgn="auto" hangingPunct="1">
              <a:spcAft>
                <a:spcPts val="0"/>
              </a:spcAft>
              <a:buFont typeface="Arial" charset="0"/>
              <a:buNone/>
              <a:defRPr/>
            </a:pPr>
            <a:r>
              <a:rPr lang="en-US" dirty="0"/>
              <a:t>All grant revisions must be submitted by September 1, </a:t>
            </a:r>
            <a:r>
              <a:rPr lang="en-US" dirty="0" smtClean="0"/>
              <a:t>2015.</a:t>
            </a:r>
            <a:endParaRPr lang="en-US" dirty="0"/>
          </a:p>
          <a:p>
            <a:pPr marL="0" indent="0" eaLnBrk="1" fontAlgn="auto" hangingPunct="1">
              <a:spcAft>
                <a:spcPts val="0"/>
              </a:spcAft>
              <a:buFont typeface="Arial" charset="0"/>
              <a:buNone/>
              <a:defRPr/>
            </a:pPr>
            <a:endParaRPr lang="en-US" dirty="0"/>
          </a:p>
          <a:p>
            <a:pPr marL="0" indent="0" eaLnBrk="1" fontAlgn="auto" hangingPunct="1">
              <a:spcAft>
                <a:spcPts val="0"/>
              </a:spcAft>
              <a:buFont typeface="Arial" charset="0"/>
              <a:buNone/>
              <a:defRPr/>
            </a:pPr>
            <a:r>
              <a:rPr lang="en-US" dirty="0"/>
              <a:t>To initiate a revision, click “Revise Grant”.</a:t>
            </a:r>
          </a:p>
          <a:p>
            <a:pPr marL="182880" indent="-182880" eaLnBrk="1" fontAlgn="auto" hangingPunct="1">
              <a:spcAft>
                <a:spcPts val="0"/>
              </a:spcAft>
              <a:buFont typeface="Arial" pitchFamily="34" charset="0"/>
              <a:buChar char="•"/>
              <a:defRPr/>
            </a:pPr>
            <a:endParaRPr lang="en-US" dirty="0">
              <a:solidFill>
                <a:srgbClr val="FF0000"/>
              </a:solidFill>
            </a:endParaRPr>
          </a:p>
        </p:txBody>
      </p:sp>
      <p:pic>
        <p:nvPicPr>
          <p:cNvPr id="901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6863" y="1295400"/>
            <a:ext cx="49403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8077200" y="21336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a:t>
            </a:r>
            <a:endParaRPr lang="en-US" dirty="0"/>
          </a:p>
        </p:txBody>
      </p:sp>
      <p:pic>
        <p:nvPicPr>
          <p:cNvPr id="911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505700" cy="1304925"/>
          </a:xfrm>
        </p:spPr>
      </p:pic>
      <p:sp>
        <p:nvSpPr>
          <p:cNvPr id="91140" name="TextBox 4"/>
          <p:cNvSpPr txBox="1">
            <a:spLocks noChangeArrowheads="1"/>
          </p:cNvSpPr>
          <p:nvPr/>
        </p:nvSpPr>
        <p:spPr bwMode="auto">
          <a:xfrm>
            <a:off x="609600" y="31242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 click “Revise Grant”, you will receive this warning message:  </a:t>
            </a:r>
          </a:p>
          <a:p>
            <a:pPr eaLnBrk="1" hangingPunct="1"/>
            <a:endParaRPr lang="en-US"/>
          </a:p>
          <a:p>
            <a:pPr eaLnBrk="1" hangingPunct="1"/>
            <a:r>
              <a:rPr lang="en-US" b="1"/>
              <a:t>Once a revision has been initiated do not initiate a new reimbursement claim, and any initiated reimbursement claims including modifications cannot be submitted until the revision has been fully approved.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a:t>
            </a:r>
            <a:endParaRPr lang="en-US" dirty="0"/>
          </a:p>
        </p:txBody>
      </p:sp>
      <p:pic>
        <p:nvPicPr>
          <p:cNvPr id="921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327150"/>
            <a:ext cx="4906963" cy="5378450"/>
          </a:xfrm>
        </p:spPr>
      </p:pic>
      <p:sp>
        <p:nvSpPr>
          <p:cNvPr id="92164" name="TextBox 4"/>
          <p:cNvSpPr txBox="1">
            <a:spLocks noChangeArrowheads="1"/>
          </p:cNvSpPr>
          <p:nvPr/>
        </p:nvSpPr>
        <p:spPr bwMode="auto">
          <a:xfrm>
            <a:off x="76200" y="1447800"/>
            <a:ext cx="3810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Budget Overview page has the Justification.  All changes you are making to the grant need to be listed in this box.  Ex:  Moved 20 hours from Christmas to St. Patrick’s Day.  Moved $1,500.00 from Supplies and Materials to Other Direct Costs.</a:t>
            </a:r>
          </a:p>
          <a:p>
            <a:pPr eaLnBrk="1" hangingPunct="1"/>
            <a:endParaRPr lang="en-US"/>
          </a:p>
          <a:p>
            <a:pPr eaLnBrk="1" hangingPunct="1"/>
            <a:r>
              <a:rPr lang="en-US"/>
              <a:t>If you need to wait until you have made your changes to fill this in, make sure you return to this page when you enter the justification.  (It is the only time the “Save” button will appear).</a:t>
            </a:r>
          </a:p>
        </p:txBody>
      </p:sp>
      <p:cxnSp>
        <p:nvCxnSpPr>
          <p:cNvPr id="7" name="Straight Arrow Connector 6"/>
          <p:cNvCxnSpPr/>
          <p:nvPr/>
        </p:nvCxnSpPr>
        <p:spPr>
          <a:xfrm>
            <a:off x="2971800" y="2743200"/>
            <a:ext cx="1524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343400" y="3200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931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60838" y="1371600"/>
            <a:ext cx="4995862" cy="5476875"/>
          </a:xfrm>
        </p:spPr>
      </p:pic>
      <p:sp>
        <p:nvSpPr>
          <p:cNvPr id="93188" name="TextBox 4"/>
          <p:cNvSpPr txBox="1">
            <a:spLocks noChangeArrowheads="1"/>
          </p:cNvSpPr>
          <p:nvPr/>
        </p:nvSpPr>
        <p:spPr bwMode="auto">
          <a:xfrm>
            <a:off x="228600" y="1371600"/>
            <a:ext cx="381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To make changes to any Narrative Page </a:t>
            </a:r>
            <a:r>
              <a:rPr lang="en-US" dirty="0" smtClean="0"/>
              <a:t>(Applicant Assurances, </a:t>
            </a:r>
            <a:r>
              <a:rPr lang="en-US" dirty="0"/>
              <a:t>Project Overviews (Goals), Work Plans, Budget Worksheet – Direct Labor, Budget Worksheet – Other), click “Narrative Pages” tab.</a:t>
            </a:r>
          </a:p>
        </p:txBody>
      </p:sp>
      <p:sp>
        <p:nvSpPr>
          <p:cNvPr id="6" name="Oval 5"/>
          <p:cNvSpPr/>
          <p:nvPr/>
        </p:nvSpPr>
        <p:spPr>
          <a:xfrm>
            <a:off x="4419600" y="36576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942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97325" y="1371600"/>
            <a:ext cx="5054600" cy="5410200"/>
          </a:xfrm>
        </p:spPr>
      </p:pic>
      <p:sp>
        <p:nvSpPr>
          <p:cNvPr id="5" name="TextBox 4"/>
          <p:cNvSpPr txBox="1"/>
          <p:nvPr/>
        </p:nvSpPr>
        <p:spPr>
          <a:xfrm>
            <a:off x="152400" y="1371600"/>
            <a:ext cx="3657600" cy="3416300"/>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Select the page you want to revise in the drop down and click “go”.</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dirty="0">
                <a:latin typeface="+mn-lt"/>
              </a:rPr>
              <a:t>Once it pulls up the information from the grant, you will see the information in two boxes.  The bottom box is what was in the grant previously.</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startAt="2"/>
              <a:defRPr/>
            </a:pPr>
            <a:r>
              <a:rPr lang="en-US" dirty="0">
                <a:latin typeface="+mn-lt"/>
              </a:rPr>
              <a:t>Make changes in the top box.</a:t>
            </a:r>
          </a:p>
          <a:p>
            <a:pPr marL="342900" indent="-342900" fontAlgn="auto">
              <a:spcBef>
                <a:spcPts val="0"/>
              </a:spcBef>
              <a:spcAft>
                <a:spcPts val="0"/>
              </a:spcAft>
              <a:buFontTx/>
              <a:buAutoNum type="arabicPeriod" startAt="2"/>
              <a:defRPr/>
            </a:pPr>
            <a:r>
              <a:rPr lang="en-US" dirty="0">
                <a:latin typeface="+mn-lt"/>
              </a:rPr>
              <a:t>Click “Save”.</a:t>
            </a:r>
          </a:p>
        </p:txBody>
      </p:sp>
      <p:sp>
        <p:nvSpPr>
          <p:cNvPr id="6" name="Oval 5"/>
          <p:cNvSpPr/>
          <p:nvPr/>
        </p:nvSpPr>
        <p:spPr>
          <a:xfrm>
            <a:off x="4800600" y="1676400"/>
            <a:ext cx="3429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010400" y="18288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5" name="TextBox 7"/>
          <p:cNvSpPr txBox="1">
            <a:spLocks noChangeArrowheads="1"/>
          </p:cNvSpPr>
          <p:nvPr/>
        </p:nvSpPr>
        <p:spPr bwMode="auto">
          <a:xfrm>
            <a:off x="4495800" y="156845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4216" name="TextBox 8"/>
          <p:cNvSpPr txBox="1">
            <a:spLocks noChangeArrowheads="1"/>
          </p:cNvSpPr>
          <p:nvPr/>
        </p:nvSpPr>
        <p:spPr bwMode="auto">
          <a:xfrm>
            <a:off x="7010400" y="1981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94217" name="TextBox 9"/>
          <p:cNvSpPr txBox="1">
            <a:spLocks noChangeArrowheads="1"/>
          </p:cNvSpPr>
          <p:nvPr/>
        </p:nvSpPr>
        <p:spPr bwMode="auto">
          <a:xfrm>
            <a:off x="5943600" y="291465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 name="Right Brace 10"/>
          <p:cNvSpPr/>
          <p:nvPr/>
        </p:nvSpPr>
        <p:spPr>
          <a:xfrm>
            <a:off x="5638800" y="2171700"/>
            <a:ext cx="228600" cy="18669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9523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54588" cy="5449887"/>
          </a:xfrm>
        </p:spPr>
      </p:pic>
      <p:sp>
        <p:nvSpPr>
          <p:cNvPr id="95236" name="TextBox 6"/>
          <p:cNvSpPr txBox="1">
            <a:spLocks noChangeArrowheads="1"/>
          </p:cNvSpPr>
          <p:nvPr/>
        </p:nvSpPr>
        <p:spPr bwMode="auto">
          <a:xfrm>
            <a:off x="152400" y="13716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select another Narrative Page, choose the name and click “go”.</a:t>
            </a:r>
          </a:p>
          <a:p>
            <a:pPr eaLnBrk="1" hangingPunct="1">
              <a:buFontTx/>
              <a:buAutoNum type="arabicPeriod"/>
            </a:pPr>
            <a:r>
              <a:rPr lang="en-US"/>
              <a:t>If that page has multiple  pages, select the one from the drop down and click “go” or click “next” to scroll through.</a:t>
            </a:r>
          </a:p>
          <a:p>
            <a:pPr eaLnBrk="1" hangingPunct="1">
              <a:buFontTx/>
              <a:buAutoNum type="arabicPeriod"/>
            </a:pPr>
            <a:r>
              <a:rPr lang="en-US"/>
              <a:t>Again, make changes in the top box.</a:t>
            </a:r>
          </a:p>
          <a:p>
            <a:pPr eaLnBrk="1" hangingPunct="1">
              <a:buFontTx/>
              <a:buAutoNum type="arabicPeriod"/>
            </a:pPr>
            <a:r>
              <a:rPr lang="en-US"/>
              <a:t>Click “Save”.</a:t>
            </a:r>
          </a:p>
          <a:p>
            <a:pPr eaLnBrk="1" hangingPunct="1">
              <a:buFontTx/>
              <a:buAutoNum type="arabicPeriod"/>
            </a:pPr>
            <a:r>
              <a:rPr lang="en-US"/>
              <a:t>If you need to add a new page, click “add”.</a:t>
            </a:r>
          </a:p>
        </p:txBody>
      </p:sp>
      <p:sp>
        <p:nvSpPr>
          <p:cNvPr id="8" name="Oval 7"/>
          <p:cNvSpPr/>
          <p:nvPr/>
        </p:nvSpPr>
        <p:spPr>
          <a:xfrm>
            <a:off x="4876800" y="1752600"/>
            <a:ext cx="3505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562600" y="1600200"/>
            <a:ext cx="2133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39" name="TextBox 9"/>
          <p:cNvSpPr txBox="1">
            <a:spLocks noChangeArrowheads="1"/>
          </p:cNvSpPr>
          <p:nvPr/>
        </p:nvSpPr>
        <p:spPr bwMode="auto">
          <a:xfrm>
            <a:off x="8377238" y="168275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5240" name="TextBox 10"/>
          <p:cNvSpPr txBox="1">
            <a:spLocks noChangeArrowheads="1"/>
          </p:cNvSpPr>
          <p:nvPr/>
        </p:nvSpPr>
        <p:spPr bwMode="auto">
          <a:xfrm>
            <a:off x="7772400" y="149225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95241" name="TextBox 11"/>
          <p:cNvSpPr txBox="1">
            <a:spLocks noChangeArrowheads="1"/>
          </p:cNvSpPr>
          <p:nvPr/>
        </p:nvSpPr>
        <p:spPr bwMode="auto">
          <a:xfrm>
            <a:off x="8229600" y="2743200"/>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 name="Oval 12"/>
          <p:cNvSpPr/>
          <p:nvPr/>
        </p:nvSpPr>
        <p:spPr>
          <a:xfrm>
            <a:off x="6794500" y="4114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400800" y="4114800"/>
            <a:ext cx="3937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44" name="TextBox 14"/>
          <p:cNvSpPr txBox="1">
            <a:spLocks noChangeArrowheads="1"/>
          </p:cNvSpPr>
          <p:nvPr/>
        </p:nvSpPr>
        <p:spPr bwMode="auto">
          <a:xfrm>
            <a:off x="7086600" y="3810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95245" name="TextBox 15"/>
          <p:cNvSpPr txBox="1">
            <a:spLocks noChangeArrowheads="1"/>
          </p:cNvSpPr>
          <p:nvPr/>
        </p:nvSpPr>
        <p:spPr bwMode="auto">
          <a:xfrm>
            <a:off x="6318250" y="38100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962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5325" y="1447800"/>
            <a:ext cx="5886450" cy="4800600"/>
          </a:xfrm>
        </p:spPr>
      </p:pic>
      <p:sp>
        <p:nvSpPr>
          <p:cNvPr id="96260" name="TextBox 4"/>
          <p:cNvSpPr txBox="1">
            <a:spLocks noChangeArrowheads="1"/>
          </p:cNvSpPr>
          <p:nvPr/>
        </p:nvSpPr>
        <p:spPr bwMode="auto">
          <a:xfrm>
            <a:off x="152400" y="1524000"/>
            <a:ext cx="2971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After you click “Add”, a blank form will come up.  Complete and click “Save” just like on the proposal.</a:t>
            </a:r>
          </a:p>
          <a:p>
            <a:pPr eaLnBrk="1" hangingPunct="1"/>
            <a:endParaRPr lang="en-US"/>
          </a:p>
          <a:p>
            <a:pPr eaLnBrk="1" hangingPunct="1"/>
            <a:r>
              <a:rPr lang="en-US"/>
              <a:t>Note:  There will not be a bottom box for new pages, there was no previous page to compare it to.</a:t>
            </a:r>
          </a:p>
        </p:txBody>
      </p:sp>
      <p:sp>
        <p:nvSpPr>
          <p:cNvPr id="6" name="Oval 5"/>
          <p:cNvSpPr/>
          <p:nvPr/>
        </p:nvSpPr>
        <p:spPr>
          <a:xfrm>
            <a:off x="6400800" y="2438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2438</TotalTime>
  <Words>9347</Words>
  <Application>Microsoft Office PowerPoint</Application>
  <PresentationFormat>On-screen Show (4:3)</PresentationFormat>
  <Paragraphs>1272</Paragraphs>
  <Slides>126</Slides>
  <Notes>0</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Clarity</vt:lpstr>
      <vt:lpstr>Ohio Traffic Safety Office</vt:lpstr>
      <vt:lpstr>Who Should View?</vt:lpstr>
      <vt:lpstr>Contact Information – Bucyrus District  </vt:lpstr>
      <vt:lpstr>Contact Information – Cambridge District </vt:lpstr>
      <vt:lpstr>Contact Information – Cleveland District </vt:lpstr>
      <vt:lpstr>Contact Information – Columbus District </vt:lpstr>
      <vt:lpstr>Contact Information – Findlay District </vt:lpstr>
      <vt:lpstr>Contact Information – Jackson District </vt:lpstr>
      <vt:lpstr>Contact Information – Piqua District </vt:lpstr>
      <vt:lpstr>Contact Information – Wilmington District </vt:lpstr>
      <vt:lpstr>Contact Information</vt:lpstr>
      <vt:lpstr>FFY  2015 Pre-Activity Form</vt:lpstr>
      <vt:lpstr>Activity Dates</vt:lpstr>
      <vt:lpstr>PDF</vt:lpstr>
      <vt:lpstr>PDF</vt:lpstr>
      <vt:lpstr>PDF</vt:lpstr>
      <vt:lpstr>Mandatory National Mobilizations</vt:lpstr>
      <vt:lpstr>Allowable Costs</vt:lpstr>
      <vt:lpstr>Allowable Costs</vt:lpstr>
      <vt:lpstr>Unallowable Costs</vt:lpstr>
      <vt:lpstr>Request to Purchase Form</vt:lpstr>
      <vt:lpstr>Grant Revisions</vt:lpstr>
      <vt:lpstr>Terms and Conditions</vt:lpstr>
      <vt:lpstr>Terms and Conditions</vt:lpstr>
      <vt:lpstr>Terms and Conditions</vt:lpstr>
      <vt:lpstr>Terms and Conditions</vt:lpstr>
      <vt:lpstr>Terms and Conditions</vt:lpstr>
      <vt:lpstr>Terms and Conditions</vt:lpstr>
      <vt:lpstr>Terms and Conditions</vt:lpstr>
      <vt:lpstr>Terms and Conditions </vt:lpstr>
      <vt:lpstr>Terms and Conditions</vt:lpstr>
      <vt:lpstr>Terms and Conditions</vt:lpstr>
      <vt:lpstr>General Grant</vt:lpstr>
      <vt:lpstr>Progress Report</vt:lpstr>
      <vt:lpstr>Narrative Progress Reports</vt:lpstr>
      <vt:lpstr>Narrative Progress Reports</vt:lpstr>
      <vt:lpstr>Narrative Progress Report Menu</vt:lpstr>
      <vt:lpstr>Narrative Progress Report</vt:lpstr>
      <vt:lpstr>Goal Progress</vt:lpstr>
      <vt:lpstr>Other Grant Related Information</vt:lpstr>
      <vt:lpstr>Meeting Form </vt:lpstr>
      <vt:lpstr>Meeting Form</vt:lpstr>
      <vt:lpstr>Event/Activity Form</vt:lpstr>
      <vt:lpstr>Event/Activity Form, cont.</vt:lpstr>
      <vt:lpstr>Event/Activity Form, cont.</vt:lpstr>
      <vt:lpstr>Event/Activity Form, cont.</vt:lpstr>
      <vt:lpstr>Progress Report Attachments</vt:lpstr>
      <vt:lpstr>Narrative Progress Report Menu</vt:lpstr>
      <vt:lpstr>Report Submitted </vt:lpstr>
      <vt:lpstr>Annual Report </vt:lpstr>
      <vt:lpstr>Annual Report</vt:lpstr>
      <vt:lpstr>Annual Report Menu</vt:lpstr>
      <vt:lpstr>Annual Report Menu</vt:lpstr>
      <vt:lpstr>Goal Results</vt:lpstr>
      <vt:lpstr>Other Grant Related Information</vt:lpstr>
      <vt:lpstr>Annual Report Menu</vt:lpstr>
      <vt:lpstr>Report Submitted</vt:lpstr>
      <vt:lpstr>Report Submitted Process</vt:lpstr>
      <vt:lpstr>Report Modifications</vt:lpstr>
      <vt:lpstr>Report Modification</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Modification</vt:lpstr>
      <vt:lpstr>Expense Detail Modifications</vt:lpstr>
      <vt:lpstr>Expense Detail Modifications</vt:lpstr>
      <vt:lpstr>Claim Attachment Modifications</vt:lpstr>
      <vt:lpstr>Claim Attachment Edit</vt:lpstr>
      <vt:lpstr>Claim Attachment Add</vt:lpstr>
      <vt:lpstr>Claim Attachment Modification</vt:lpstr>
      <vt:lpstr>Reimbursement Claim Modifications</vt:lpstr>
      <vt:lpstr>Electronic Reimbursement</vt:lpstr>
      <vt:lpstr>Revision Process</vt:lpstr>
      <vt:lpstr>Grant Revision</vt:lpstr>
      <vt:lpstr>Grant Revision</vt:lpstr>
      <vt:lpstr>Narrative Page Revisions</vt:lpstr>
      <vt:lpstr>Narrative Page Revisions</vt:lpstr>
      <vt:lpstr>Narrative Page Revisions</vt:lpstr>
      <vt:lpstr>Narrative Page Revisions</vt:lpstr>
      <vt:lpstr>Narrative Page Revisions</vt:lpstr>
      <vt:lpstr>Grant Revision</vt:lpstr>
      <vt:lpstr>Budget Revisions</vt:lpstr>
      <vt:lpstr>Budget Revisions</vt:lpstr>
      <vt:lpstr>Budget Revisions</vt:lpstr>
      <vt:lpstr>Budget Revisions</vt:lpstr>
      <vt:lpstr>Budget Revisions</vt:lpstr>
      <vt:lpstr>Budget Revisions</vt:lpstr>
      <vt:lpstr>Budget Revisions</vt:lpstr>
      <vt:lpstr>Grant Revisions</vt:lpstr>
      <vt:lpstr>Grant Revisions</vt:lpstr>
      <vt:lpstr>Grant Revision Modifications Required</vt:lpstr>
      <vt:lpstr>Grant Revision Modifications Required</vt:lpstr>
      <vt:lpstr>Grant Revision Modifications Required</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GRANTS</vt:lpstr>
      <vt:lpstr>Controlling Access to GRANTS</vt:lpstr>
      <vt:lpstr>Agency Information</vt:lpstr>
      <vt:lpstr>Agency Information</vt:lpstr>
      <vt:lpstr>Pre-Activity Form Completion</vt:lpstr>
      <vt:lpstr>Questions? </vt:lpstr>
    </vt:vector>
  </TitlesOfParts>
  <Company>ODPS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OCJS – Traffic Safety</dc:title>
  <dc:creator>Lori Genzen</dc:creator>
  <cp:lastModifiedBy>Lori Genzen</cp:lastModifiedBy>
  <cp:revision>114</cp:revision>
  <dcterms:created xsi:type="dcterms:W3CDTF">2012-06-11T14:11:55Z</dcterms:created>
  <dcterms:modified xsi:type="dcterms:W3CDTF">2014-08-27T12:56:22Z</dcterms:modified>
</cp:coreProperties>
</file>